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Noto Sans TC" panose="020B0604020202020204" charset="-128"/>
      <p:regular r:id="rId13"/>
    </p:embeddedFont>
    <p:embeddedFont>
      <p:font typeface="Sora Medium"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07A2A5-F0A0-4FED-9360-E54E25CCF3B4}" v="4" dt="2024-10-09T13:28:53.7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65" autoAdjust="0"/>
    <p:restoredTop sz="86391" autoAdjust="0"/>
  </p:normalViewPr>
  <p:slideViewPr>
    <p:cSldViewPr snapToGrid="0" snapToObjects="1">
      <p:cViewPr varScale="1">
        <p:scale>
          <a:sx n="48" d="100"/>
          <a:sy n="48" d="100"/>
        </p:scale>
        <p:origin x="62" y="475"/>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reyas Kashyap" userId="be7c9706d0536694" providerId="LiveId" clId="{4107A2A5-F0A0-4FED-9360-E54E25CCF3B4}"/>
    <pc:docChg chg="modSld">
      <pc:chgData name="Shreyas Kashyap" userId="be7c9706d0536694" providerId="LiveId" clId="{4107A2A5-F0A0-4FED-9360-E54E25CCF3B4}" dt="2024-10-09T13:28:53.740" v="54"/>
      <pc:docMkLst>
        <pc:docMk/>
      </pc:docMkLst>
      <pc:sldChg chg="modSp mod">
        <pc:chgData name="Shreyas Kashyap" userId="be7c9706d0536694" providerId="LiveId" clId="{4107A2A5-F0A0-4FED-9360-E54E25CCF3B4}" dt="2024-10-09T13:28:53.740" v="54"/>
        <pc:sldMkLst>
          <pc:docMk/>
          <pc:sldMk cId="0" sldId="256"/>
        </pc:sldMkLst>
        <pc:spChg chg="mod">
          <ac:chgData name="Shreyas Kashyap" userId="be7c9706d0536694" providerId="LiveId" clId="{4107A2A5-F0A0-4FED-9360-E54E25CCF3B4}" dt="2024-10-09T13:27:38.640" v="41" actId="33553"/>
          <ac:spMkLst>
            <pc:docMk/>
            <pc:sldMk cId="0" sldId="256"/>
            <ac:spMk id="3" creationId="{00000000-0000-0000-0000-000000000000}"/>
          </ac:spMkLst>
        </pc:spChg>
        <pc:spChg chg="mod">
          <ac:chgData name="Shreyas Kashyap" userId="be7c9706d0536694" providerId="LiveId" clId="{4107A2A5-F0A0-4FED-9360-E54E25CCF3B4}" dt="2024-10-09T13:28:53.740" v="54"/>
          <ac:spMkLst>
            <pc:docMk/>
            <pc:sldMk cId="0" sldId="256"/>
            <ac:spMk id="5" creationId="{00000000-0000-0000-0000-000000000000}"/>
          </ac:spMkLst>
        </pc:spChg>
        <pc:picChg chg="mod">
          <ac:chgData name="Shreyas Kashyap" userId="be7c9706d0536694" providerId="LiveId" clId="{4107A2A5-F0A0-4FED-9360-E54E25CCF3B4}" dt="2024-10-09T13:24:46.331" v="20" actId="962"/>
          <ac:picMkLst>
            <pc:docMk/>
            <pc:sldMk cId="0" sldId="256"/>
            <ac:picMk id="2" creationId="{00000000-0000-0000-0000-000000000000}"/>
          </ac:picMkLst>
        </pc:picChg>
      </pc:sldChg>
      <pc:sldChg chg="modSp mod">
        <pc:chgData name="Shreyas Kashyap" userId="be7c9706d0536694" providerId="LiveId" clId="{4107A2A5-F0A0-4FED-9360-E54E25CCF3B4}" dt="2024-10-09T13:27:44.304" v="42" actId="33553"/>
        <pc:sldMkLst>
          <pc:docMk/>
          <pc:sldMk cId="0" sldId="257"/>
        </pc:sldMkLst>
        <pc:spChg chg="mod">
          <ac:chgData name="Shreyas Kashyap" userId="be7c9706d0536694" providerId="LiveId" clId="{4107A2A5-F0A0-4FED-9360-E54E25CCF3B4}" dt="2024-10-09T13:27:44.304" v="42" actId="33553"/>
          <ac:spMkLst>
            <pc:docMk/>
            <pc:sldMk cId="0" sldId="257"/>
            <ac:spMk id="2" creationId="{00000000-0000-0000-0000-000000000000}"/>
          </ac:spMkLst>
        </pc:spChg>
      </pc:sldChg>
      <pc:sldChg chg="modSp mod">
        <pc:chgData name="Shreyas Kashyap" userId="be7c9706d0536694" providerId="LiveId" clId="{4107A2A5-F0A0-4FED-9360-E54E25CCF3B4}" dt="2024-10-09T13:27:47.903" v="43" actId="33553"/>
        <pc:sldMkLst>
          <pc:docMk/>
          <pc:sldMk cId="0" sldId="258"/>
        </pc:sldMkLst>
        <pc:spChg chg="mod">
          <ac:chgData name="Shreyas Kashyap" userId="be7c9706d0536694" providerId="LiveId" clId="{4107A2A5-F0A0-4FED-9360-E54E25CCF3B4}" dt="2024-10-09T13:27:47.903" v="43" actId="33553"/>
          <ac:spMkLst>
            <pc:docMk/>
            <pc:sldMk cId="0" sldId="258"/>
            <ac:spMk id="3" creationId="{00000000-0000-0000-0000-000000000000}"/>
          </ac:spMkLst>
        </pc:spChg>
        <pc:spChg chg="mod">
          <ac:chgData name="Shreyas Kashyap" userId="be7c9706d0536694" providerId="LiveId" clId="{4107A2A5-F0A0-4FED-9360-E54E25CCF3B4}" dt="2024-10-09T13:24:05.003" v="1" actId="962"/>
          <ac:spMkLst>
            <pc:docMk/>
            <pc:sldMk cId="0" sldId="258"/>
            <ac:spMk id="4" creationId="{00000000-0000-0000-0000-000000000000}"/>
          </ac:spMkLst>
        </pc:spChg>
        <pc:spChg chg="mod">
          <ac:chgData name="Shreyas Kashyap" userId="be7c9706d0536694" providerId="LiveId" clId="{4107A2A5-F0A0-4FED-9360-E54E25CCF3B4}" dt="2024-10-09T13:24:05.011" v="2" actId="962"/>
          <ac:spMkLst>
            <pc:docMk/>
            <pc:sldMk cId="0" sldId="258"/>
            <ac:spMk id="8" creationId="{00000000-0000-0000-0000-000000000000}"/>
          </ac:spMkLst>
        </pc:spChg>
        <pc:spChg chg="mod">
          <ac:chgData name="Shreyas Kashyap" userId="be7c9706d0536694" providerId="LiveId" clId="{4107A2A5-F0A0-4FED-9360-E54E25CCF3B4}" dt="2024-10-09T13:24:05.019" v="3" actId="962"/>
          <ac:spMkLst>
            <pc:docMk/>
            <pc:sldMk cId="0" sldId="258"/>
            <ac:spMk id="12" creationId="{00000000-0000-0000-0000-000000000000}"/>
          </ac:spMkLst>
        </pc:spChg>
        <pc:spChg chg="mod">
          <ac:chgData name="Shreyas Kashyap" userId="be7c9706d0536694" providerId="LiveId" clId="{4107A2A5-F0A0-4FED-9360-E54E25CCF3B4}" dt="2024-10-09T13:24:05.035" v="4" actId="962"/>
          <ac:spMkLst>
            <pc:docMk/>
            <pc:sldMk cId="0" sldId="258"/>
            <ac:spMk id="16" creationId="{00000000-0000-0000-0000-000000000000}"/>
          </ac:spMkLst>
        </pc:spChg>
        <pc:picChg chg="mod">
          <ac:chgData name="Shreyas Kashyap" userId="be7c9706d0536694" providerId="LiveId" clId="{4107A2A5-F0A0-4FED-9360-E54E25CCF3B4}" dt="2024-10-09T13:25:02.124" v="22" actId="962"/>
          <ac:picMkLst>
            <pc:docMk/>
            <pc:sldMk cId="0" sldId="258"/>
            <ac:picMk id="2" creationId="{00000000-0000-0000-0000-000000000000}"/>
          </ac:picMkLst>
        </pc:picChg>
      </pc:sldChg>
      <pc:sldChg chg="modSp mod">
        <pc:chgData name="Shreyas Kashyap" userId="be7c9706d0536694" providerId="LiveId" clId="{4107A2A5-F0A0-4FED-9360-E54E25CCF3B4}" dt="2024-10-09T13:27:52.106" v="44" actId="33553"/>
        <pc:sldMkLst>
          <pc:docMk/>
          <pc:sldMk cId="0" sldId="259"/>
        </pc:sldMkLst>
        <pc:spChg chg="mod">
          <ac:chgData name="Shreyas Kashyap" userId="be7c9706d0536694" providerId="LiveId" clId="{4107A2A5-F0A0-4FED-9360-E54E25CCF3B4}" dt="2024-10-09T13:27:52.106" v="44" actId="33553"/>
          <ac:spMkLst>
            <pc:docMk/>
            <pc:sldMk cId="0" sldId="259"/>
            <ac:spMk id="3" creationId="{00000000-0000-0000-0000-000000000000}"/>
          </ac:spMkLst>
        </pc:spChg>
        <pc:spChg chg="mod">
          <ac:chgData name="Shreyas Kashyap" userId="be7c9706d0536694" providerId="LiveId" clId="{4107A2A5-F0A0-4FED-9360-E54E25CCF3B4}" dt="2024-10-09T13:24:05.099" v="5" actId="962"/>
          <ac:spMkLst>
            <pc:docMk/>
            <pc:sldMk cId="0" sldId="259"/>
            <ac:spMk id="4" creationId="{00000000-0000-0000-0000-000000000000}"/>
          </ac:spMkLst>
        </pc:spChg>
        <pc:spChg chg="mod">
          <ac:chgData name="Shreyas Kashyap" userId="be7c9706d0536694" providerId="LiveId" clId="{4107A2A5-F0A0-4FED-9360-E54E25CCF3B4}" dt="2024-10-09T13:24:05.107" v="6" actId="962"/>
          <ac:spMkLst>
            <pc:docMk/>
            <pc:sldMk cId="0" sldId="259"/>
            <ac:spMk id="7" creationId="{00000000-0000-0000-0000-000000000000}"/>
          </ac:spMkLst>
        </pc:spChg>
        <pc:spChg chg="mod">
          <ac:chgData name="Shreyas Kashyap" userId="be7c9706d0536694" providerId="LiveId" clId="{4107A2A5-F0A0-4FED-9360-E54E25CCF3B4}" dt="2024-10-09T13:24:05.119" v="7" actId="962"/>
          <ac:spMkLst>
            <pc:docMk/>
            <pc:sldMk cId="0" sldId="259"/>
            <ac:spMk id="10" creationId="{00000000-0000-0000-0000-000000000000}"/>
          </ac:spMkLst>
        </pc:spChg>
        <pc:picChg chg="mod">
          <ac:chgData name="Shreyas Kashyap" userId="be7c9706d0536694" providerId="LiveId" clId="{4107A2A5-F0A0-4FED-9360-E54E25CCF3B4}" dt="2024-10-09T13:25:16.907" v="24" actId="962"/>
          <ac:picMkLst>
            <pc:docMk/>
            <pc:sldMk cId="0" sldId="259"/>
            <ac:picMk id="2" creationId="{00000000-0000-0000-0000-000000000000}"/>
          </ac:picMkLst>
        </pc:picChg>
      </pc:sldChg>
      <pc:sldChg chg="modSp mod">
        <pc:chgData name="Shreyas Kashyap" userId="be7c9706d0536694" providerId="LiveId" clId="{4107A2A5-F0A0-4FED-9360-E54E25CCF3B4}" dt="2024-10-09T13:27:55.117" v="45" actId="33553"/>
        <pc:sldMkLst>
          <pc:docMk/>
          <pc:sldMk cId="0" sldId="260"/>
        </pc:sldMkLst>
        <pc:spChg chg="mod">
          <ac:chgData name="Shreyas Kashyap" userId="be7c9706d0536694" providerId="LiveId" clId="{4107A2A5-F0A0-4FED-9360-E54E25CCF3B4}" dt="2024-10-09T13:27:55.117" v="45" actId="33553"/>
          <ac:spMkLst>
            <pc:docMk/>
            <pc:sldMk cId="0" sldId="260"/>
            <ac:spMk id="3" creationId="{00000000-0000-0000-0000-000000000000}"/>
          </ac:spMkLst>
        </pc:spChg>
        <pc:picChg chg="mod">
          <ac:chgData name="Shreyas Kashyap" userId="be7c9706d0536694" providerId="LiveId" clId="{4107A2A5-F0A0-4FED-9360-E54E25CCF3B4}" dt="2024-10-09T13:25:52.681" v="26" actId="962"/>
          <ac:picMkLst>
            <pc:docMk/>
            <pc:sldMk cId="0" sldId="260"/>
            <ac:picMk id="2" creationId="{00000000-0000-0000-0000-000000000000}"/>
          </ac:picMkLst>
        </pc:picChg>
        <pc:picChg chg="mod">
          <ac:chgData name="Shreyas Kashyap" userId="be7c9706d0536694" providerId="LiveId" clId="{4107A2A5-F0A0-4FED-9360-E54E25CCF3B4}" dt="2024-10-09T13:25:57.331" v="27" actId="962"/>
          <ac:picMkLst>
            <pc:docMk/>
            <pc:sldMk cId="0" sldId="260"/>
            <ac:picMk id="4" creationId="{00000000-0000-0000-0000-000000000000}"/>
          </ac:picMkLst>
        </pc:picChg>
        <pc:picChg chg="mod">
          <ac:chgData name="Shreyas Kashyap" userId="be7c9706d0536694" providerId="LiveId" clId="{4107A2A5-F0A0-4FED-9360-E54E25CCF3B4}" dt="2024-10-09T13:25:59.016" v="28" actId="962"/>
          <ac:picMkLst>
            <pc:docMk/>
            <pc:sldMk cId="0" sldId="260"/>
            <ac:picMk id="7" creationId="{00000000-0000-0000-0000-000000000000}"/>
          </ac:picMkLst>
        </pc:picChg>
        <pc:picChg chg="mod">
          <ac:chgData name="Shreyas Kashyap" userId="be7c9706d0536694" providerId="LiveId" clId="{4107A2A5-F0A0-4FED-9360-E54E25CCF3B4}" dt="2024-10-09T13:26:00.524" v="29" actId="962"/>
          <ac:picMkLst>
            <pc:docMk/>
            <pc:sldMk cId="0" sldId="260"/>
            <ac:picMk id="10" creationId="{00000000-0000-0000-0000-000000000000}"/>
          </ac:picMkLst>
        </pc:picChg>
      </pc:sldChg>
      <pc:sldChg chg="modSp mod">
        <pc:chgData name="Shreyas Kashyap" userId="be7c9706d0536694" providerId="LiveId" clId="{4107A2A5-F0A0-4FED-9360-E54E25CCF3B4}" dt="2024-10-09T13:28:00.492" v="46" actId="33553"/>
        <pc:sldMkLst>
          <pc:docMk/>
          <pc:sldMk cId="0" sldId="261"/>
        </pc:sldMkLst>
        <pc:spChg chg="mod">
          <ac:chgData name="Shreyas Kashyap" userId="be7c9706d0536694" providerId="LiveId" clId="{4107A2A5-F0A0-4FED-9360-E54E25CCF3B4}" dt="2024-10-09T13:28:00.492" v="46" actId="33553"/>
          <ac:spMkLst>
            <pc:docMk/>
            <pc:sldMk cId="0" sldId="261"/>
            <ac:spMk id="3" creationId="{00000000-0000-0000-0000-000000000000}"/>
          </ac:spMkLst>
        </pc:spChg>
        <pc:picChg chg="mod">
          <ac:chgData name="Shreyas Kashyap" userId="be7c9706d0536694" providerId="LiveId" clId="{4107A2A5-F0A0-4FED-9360-E54E25CCF3B4}" dt="2024-10-09T13:26:33.025" v="31" actId="962"/>
          <ac:picMkLst>
            <pc:docMk/>
            <pc:sldMk cId="0" sldId="261"/>
            <ac:picMk id="2" creationId="{00000000-0000-0000-0000-000000000000}"/>
          </ac:picMkLst>
        </pc:picChg>
        <pc:picChg chg="mod">
          <ac:chgData name="Shreyas Kashyap" userId="be7c9706d0536694" providerId="LiveId" clId="{4107A2A5-F0A0-4FED-9360-E54E25CCF3B4}" dt="2024-10-09T13:26:35.770" v="32" actId="962"/>
          <ac:picMkLst>
            <pc:docMk/>
            <pc:sldMk cId="0" sldId="261"/>
            <ac:picMk id="4" creationId="{00000000-0000-0000-0000-000000000000}"/>
          </ac:picMkLst>
        </pc:picChg>
        <pc:picChg chg="mod">
          <ac:chgData name="Shreyas Kashyap" userId="be7c9706d0536694" providerId="LiveId" clId="{4107A2A5-F0A0-4FED-9360-E54E25CCF3B4}" dt="2024-10-09T13:26:36.922" v="33" actId="962"/>
          <ac:picMkLst>
            <pc:docMk/>
            <pc:sldMk cId="0" sldId="261"/>
            <ac:picMk id="7" creationId="{00000000-0000-0000-0000-000000000000}"/>
          </ac:picMkLst>
        </pc:picChg>
        <pc:picChg chg="mod">
          <ac:chgData name="Shreyas Kashyap" userId="be7c9706d0536694" providerId="LiveId" clId="{4107A2A5-F0A0-4FED-9360-E54E25CCF3B4}" dt="2024-10-09T13:26:38.620" v="34" actId="962"/>
          <ac:picMkLst>
            <pc:docMk/>
            <pc:sldMk cId="0" sldId="261"/>
            <ac:picMk id="10" creationId="{00000000-0000-0000-0000-000000000000}"/>
          </ac:picMkLst>
        </pc:picChg>
      </pc:sldChg>
      <pc:sldChg chg="modSp mod">
        <pc:chgData name="Shreyas Kashyap" userId="be7c9706d0536694" providerId="LiveId" clId="{4107A2A5-F0A0-4FED-9360-E54E25CCF3B4}" dt="2024-10-09T13:28:03.548" v="47" actId="33553"/>
        <pc:sldMkLst>
          <pc:docMk/>
          <pc:sldMk cId="0" sldId="262"/>
        </pc:sldMkLst>
        <pc:spChg chg="mod">
          <ac:chgData name="Shreyas Kashyap" userId="be7c9706d0536694" providerId="LiveId" clId="{4107A2A5-F0A0-4FED-9360-E54E25CCF3B4}" dt="2024-10-09T13:28:03.548" v="47" actId="33553"/>
          <ac:spMkLst>
            <pc:docMk/>
            <pc:sldMk cId="0" sldId="262"/>
            <ac:spMk id="3" creationId="{00000000-0000-0000-0000-000000000000}"/>
          </ac:spMkLst>
        </pc:spChg>
        <pc:spChg chg="mod">
          <ac:chgData name="Shreyas Kashyap" userId="be7c9706d0536694" providerId="LiveId" clId="{4107A2A5-F0A0-4FED-9360-E54E25CCF3B4}" dt="2024-10-09T13:24:05.170" v="8" actId="962"/>
          <ac:spMkLst>
            <pc:docMk/>
            <pc:sldMk cId="0" sldId="262"/>
            <ac:spMk id="4" creationId="{00000000-0000-0000-0000-000000000000}"/>
          </ac:spMkLst>
        </pc:spChg>
        <pc:spChg chg="mod">
          <ac:chgData name="Shreyas Kashyap" userId="be7c9706d0536694" providerId="LiveId" clId="{4107A2A5-F0A0-4FED-9360-E54E25CCF3B4}" dt="2024-10-09T13:24:05.178" v="9" actId="962"/>
          <ac:spMkLst>
            <pc:docMk/>
            <pc:sldMk cId="0" sldId="262"/>
            <ac:spMk id="5" creationId="{00000000-0000-0000-0000-000000000000}"/>
          </ac:spMkLst>
        </pc:spChg>
        <pc:spChg chg="mod">
          <ac:chgData name="Shreyas Kashyap" userId="be7c9706d0536694" providerId="LiveId" clId="{4107A2A5-F0A0-4FED-9360-E54E25CCF3B4}" dt="2024-10-09T13:24:05.186" v="10" actId="962"/>
          <ac:spMkLst>
            <pc:docMk/>
            <pc:sldMk cId="0" sldId="262"/>
            <ac:spMk id="9" creationId="{00000000-0000-0000-0000-000000000000}"/>
          </ac:spMkLst>
        </pc:spChg>
        <pc:spChg chg="mod">
          <ac:chgData name="Shreyas Kashyap" userId="be7c9706d0536694" providerId="LiveId" clId="{4107A2A5-F0A0-4FED-9360-E54E25CCF3B4}" dt="2024-10-09T13:24:05.194" v="11" actId="962"/>
          <ac:spMkLst>
            <pc:docMk/>
            <pc:sldMk cId="0" sldId="262"/>
            <ac:spMk id="13" creationId="{00000000-0000-0000-0000-000000000000}"/>
          </ac:spMkLst>
        </pc:spChg>
        <pc:picChg chg="mod">
          <ac:chgData name="Shreyas Kashyap" userId="be7c9706d0536694" providerId="LiveId" clId="{4107A2A5-F0A0-4FED-9360-E54E25CCF3B4}" dt="2024-10-09T13:26:57.083" v="36" actId="962"/>
          <ac:picMkLst>
            <pc:docMk/>
            <pc:sldMk cId="0" sldId="262"/>
            <ac:picMk id="2" creationId="{00000000-0000-0000-0000-000000000000}"/>
          </ac:picMkLst>
        </pc:picChg>
      </pc:sldChg>
      <pc:sldChg chg="modSp mod">
        <pc:chgData name="Shreyas Kashyap" userId="be7c9706d0536694" providerId="LiveId" clId="{4107A2A5-F0A0-4FED-9360-E54E25CCF3B4}" dt="2024-10-09T13:28:06.735" v="48" actId="33553"/>
        <pc:sldMkLst>
          <pc:docMk/>
          <pc:sldMk cId="0" sldId="263"/>
        </pc:sldMkLst>
        <pc:spChg chg="mod">
          <ac:chgData name="Shreyas Kashyap" userId="be7c9706d0536694" providerId="LiveId" clId="{4107A2A5-F0A0-4FED-9360-E54E25CCF3B4}" dt="2024-10-09T13:28:06.735" v="48" actId="33553"/>
          <ac:spMkLst>
            <pc:docMk/>
            <pc:sldMk cId="0" sldId="263"/>
            <ac:spMk id="2" creationId="{00000000-0000-0000-0000-000000000000}"/>
          </ac:spMkLst>
        </pc:spChg>
      </pc:sldChg>
      <pc:sldChg chg="modSp mod">
        <pc:chgData name="Shreyas Kashyap" userId="be7c9706d0536694" providerId="LiveId" clId="{4107A2A5-F0A0-4FED-9360-E54E25CCF3B4}" dt="2024-10-09T13:28:09.219" v="49" actId="33553"/>
        <pc:sldMkLst>
          <pc:docMk/>
          <pc:sldMk cId="0" sldId="264"/>
        </pc:sldMkLst>
        <pc:spChg chg="mod">
          <ac:chgData name="Shreyas Kashyap" userId="be7c9706d0536694" providerId="LiveId" clId="{4107A2A5-F0A0-4FED-9360-E54E25CCF3B4}" dt="2024-10-09T13:28:09.219" v="49" actId="33553"/>
          <ac:spMkLst>
            <pc:docMk/>
            <pc:sldMk cId="0" sldId="264"/>
            <ac:spMk id="3" creationId="{00000000-0000-0000-0000-000000000000}"/>
          </ac:spMkLst>
        </pc:spChg>
        <pc:spChg chg="mod">
          <ac:chgData name="Shreyas Kashyap" userId="be7c9706d0536694" providerId="LiveId" clId="{4107A2A5-F0A0-4FED-9360-E54E25CCF3B4}" dt="2024-10-09T13:24:05.277" v="12" actId="962"/>
          <ac:spMkLst>
            <pc:docMk/>
            <pc:sldMk cId="0" sldId="264"/>
            <ac:spMk id="4" creationId="{00000000-0000-0000-0000-000000000000}"/>
          </ac:spMkLst>
        </pc:spChg>
        <pc:spChg chg="mod">
          <ac:chgData name="Shreyas Kashyap" userId="be7c9706d0536694" providerId="LiveId" clId="{4107A2A5-F0A0-4FED-9360-E54E25CCF3B4}" dt="2024-10-09T13:24:05.317" v="13" actId="962"/>
          <ac:spMkLst>
            <pc:docMk/>
            <pc:sldMk cId="0" sldId="264"/>
            <ac:spMk id="5" creationId="{00000000-0000-0000-0000-000000000000}"/>
          </ac:spMkLst>
        </pc:spChg>
        <pc:spChg chg="mod">
          <ac:chgData name="Shreyas Kashyap" userId="be7c9706d0536694" providerId="LiveId" clId="{4107A2A5-F0A0-4FED-9360-E54E25CCF3B4}" dt="2024-10-09T13:24:05.325" v="14" actId="962"/>
          <ac:spMkLst>
            <pc:docMk/>
            <pc:sldMk cId="0" sldId="264"/>
            <ac:spMk id="6" creationId="{00000000-0000-0000-0000-000000000000}"/>
          </ac:spMkLst>
        </pc:spChg>
        <pc:spChg chg="mod">
          <ac:chgData name="Shreyas Kashyap" userId="be7c9706d0536694" providerId="LiveId" clId="{4107A2A5-F0A0-4FED-9360-E54E25CCF3B4}" dt="2024-10-09T13:24:05.333" v="15" actId="962"/>
          <ac:spMkLst>
            <pc:docMk/>
            <pc:sldMk cId="0" sldId="264"/>
            <ac:spMk id="10" creationId="{00000000-0000-0000-0000-000000000000}"/>
          </ac:spMkLst>
        </pc:spChg>
        <pc:spChg chg="mod">
          <ac:chgData name="Shreyas Kashyap" userId="be7c9706d0536694" providerId="LiveId" clId="{4107A2A5-F0A0-4FED-9360-E54E25CCF3B4}" dt="2024-10-09T13:24:05.341" v="16" actId="962"/>
          <ac:spMkLst>
            <pc:docMk/>
            <pc:sldMk cId="0" sldId="264"/>
            <ac:spMk id="11" creationId="{00000000-0000-0000-0000-000000000000}"/>
          </ac:spMkLst>
        </pc:spChg>
        <pc:spChg chg="mod">
          <ac:chgData name="Shreyas Kashyap" userId="be7c9706d0536694" providerId="LiveId" clId="{4107A2A5-F0A0-4FED-9360-E54E25CCF3B4}" dt="2024-10-09T13:24:05.341" v="17" actId="962"/>
          <ac:spMkLst>
            <pc:docMk/>
            <pc:sldMk cId="0" sldId="264"/>
            <ac:spMk id="15" creationId="{00000000-0000-0000-0000-000000000000}"/>
          </ac:spMkLst>
        </pc:spChg>
        <pc:spChg chg="mod">
          <ac:chgData name="Shreyas Kashyap" userId="be7c9706d0536694" providerId="LiveId" clId="{4107A2A5-F0A0-4FED-9360-E54E25CCF3B4}" dt="2024-10-09T13:24:05.357" v="18" actId="962"/>
          <ac:spMkLst>
            <pc:docMk/>
            <pc:sldMk cId="0" sldId="264"/>
            <ac:spMk id="16" creationId="{00000000-0000-0000-0000-000000000000}"/>
          </ac:spMkLst>
        </pc:spChg>
        <pc:picChg chg="mod">
          <ac:chgData name="Shreyas Kashyap" userId="be7c9706d0536694" providerId="LiveId" clId="{4107A2A5-F0A0-4FED-9360-E54E25CCF3B4}" dt="2024-10-09T13:27:13.279" v="38" actId="962"/>
          <ac:picMkLst>
            <pc:docMk/>
            <pc:sldMk cId="0" sldId="264"/>
            <ac:picMk id="2" creationId="{00000000-0000-0000-0000-000000000000}"/>
          </ac:picMkLst>
        </pc:picChg>
      </pc:sldChg>
      <pc:sldChg chg="modSp mod">
        <pc:chgData name="Shreyas Kashyap" userId="be7c9706d0536694" providerId="LiveId" clId="{4107A2A5-F0A0-4FED-9360-E54E25CCF3B4}" dt="2024-10-09T13:28:11.305" v="50" actId="33553"/>
        <pc:sldMkLst>
          <pc:docMk/>
          <pc:sldMk cId="0" sldId="265"/>
        </pc:sldMkLst>
        <pc:spChg chg="mod">
          <ac:chgData name="Shreyas Kashyap" userId="be7c9706d0536694" providerId="LiveId" clId="{4107A2A5-F0A0-4FED-9360-E54E25CCF3B4}" dt="2024-10-09T13:28:11.305" v="50" actId="33553"/>
          <ac:spMkLst>
            <pc:docMk/>
            <pc:sldMk cId="0" sldId="265"/>
            <ac:spMk id="3" creationId="{00000000-0000-0000-0000-000000000000}"/>
          </ac:spMkLst>
        </pc:spChg>
        <pc:picChg chg="mod">
          <ac:chgData name="Shreyas Kashyap" userId="be7c9706d0536694" providerId="LiveId" clId="{4107A2A5-F0A0-4FED-9360-E54E25CCF3B4}" dt="2024-10-09T13:27:28.922" v="40" actId="962"/>
          <ac:picMkLst>
            <pc:docMk/>
            <pc:sldMk cId="0" sldId="265"/>
            <ac:picMk id="2"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0894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Flappy Bird Modern Sleek Colorful Image"/>
          <p:cNvPicPr>
            <a:picLocks noChangeAspect="1"/>
          </p:cNvPicPr>
          <p:nvPr/>
        </p:nvPicPr>
        <p:blipFill>
          <a:blip r:embed="rId3"/>
          <a:stretch>
            <a:fillRect/>
          </a:stretch>
        </p:blipFill>
        <p:spPr>
          <a:xfrm>
            <a:off x="9144000" y="0"/>
            <a:ext cx="5486400" cy="8231267"/>
          </a:xfrm>
          <a:prstGeom prst="rect">
            <a:avLst/>
          </a:prstGeom>
        </p:spPr>
      </p:pic>
      <p:sp>
        <p:nvSpPr>
          <p:cNvPr id="3" name="Text 0"/>
          <p:cNvSpPr>
            <a:spLocks noGrp="1"/>
          </p:cNvSpPr>
          <p:nvPr>
            <p:ph type="title" idx="4294967295"/>
          </p:nvPr>
        </p:nvSpPr>
        <p:spPr>
          <a:xfrm>
            <a:off x="761405" y="598289"/>
            <a:ext cx="7621191" cy="4691063"/>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l" defTabSz="914400" rtl="0" eaLnBrk="1" fontAlgn="auto" latinLnBrk="0" hangingPunct="1">
              <a:lnSpc>
                <a:spcPts val="7350"/>
              </a:lnSpc>
              <a:spcBef>
                <a:spcPts val="0"/>
              </a:spcBef>
              <a:spcAft>
                <a:spcPts val="0"/>
              </a:spcAft>
              <a:buClrTx/>
              <a:buSzTx/>
              <a:buFontTx/>
              <a:buNone/>
              <a:tabLst/>
              <a:defRPr/>
            </a:pPr>
            <a:r>
              <a:rPr kumimoji="0" lang="en-US" sz="5900" b="0" i="0" u="none" strike="noStrike" kern="1200" cap="none" spc="0" normalizeH="0" baseline="0" noProof="0" dirty="0">
                <a:ln>
                  <a:noFill/>
                </a:ln>
                <a:solidFill>
                  <a:srgbClr val="97B8FF"/>
                </a:solidFill>
                <a:effectLst/>
                <a:uLnTx/>
                <a:uFillTx/>
                <a:latin typeface="Sora Medium" pitchFamily="34" charset="0"/>
                <a:ea typeface="Sora Medium" pitchFamily="34" charset="-122"/>
                <a:cs typeface="Sora Medium" pitchFamily="34" charset="-120"/>
              </a:rPr>
              <a:t>Reinforcement Learning Meets Flappy Bird: A Colorful Exploration</a:t>
            </a:r>
            <a:endParaRPr kumimoji="0" lang="en-US" sz="590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Text 1"/>
          <p:cNvSpPr/>
          <p:nvPr/>
        </p:nvSpPr>
        <p:spPr>
          <a:xfrm>
            <a:off x="761405" y="5615583"/>
            <a:ext cx="7621191" cy="1392079"/>
          </a:xfrm>
          <a:prstGeom prst="rect">
            <a:avLst/>
          </a:prstGeom>
          <a:noFill/>
          <a:ln/>
        </p:spPr>
        <p:txBody>
          <a:bodyPr wrap="square" lIns="0" tIns="0" rIns="0" bIns="0" rtlCol="0" anchor="t"/>
          <a:lstStyle/>
          <a:p>
            <a:pPr marL="0" indent="0">
              <a:lnSpc>
                <a:spcPts val="2700"/>
              </a:lnSpc>
              <a:buNone/>
            </a:pPr>
            <a:r>
              <a:rPr lang="en-US" sz="1700" dirty="0">
                <a:solidFill>
                  <a:srgbClr val="E0D6DE"/>
                </a:solidFill>
                <a:latin typeface="Noto Sans TC" pitchFamily="34" charset="0"/>
                <a:ea typeface="Noto Sans TC" pitchFamily="34" charset="-122"/>
                <a:cs typeface="Noto Sans TC" pitchFamily="34" charset="-120"/>
              </a:rPr>
              <a:t>Dive into the captivating world of Reinforcement Learning (RL) as we apply its powerful techniques to master the classic game of Flappy Bird. Prepare to soar through a vibrant, ever-changing landscape, where intelligent agents navigate challenges and strive for victory.</a:t>
            </a:r>
            <a:endParaRPr lang="en-US" sz="1700" dirty="0"/>
          </a:p>
        </p:txBody>
      </p:sp>
      <p:sp>
        <p:nvSpPr>
          <p:cNvPr id="5" name="Shape 2">
            <a:extLst>
              <a:ext uri="{C183D7F6-B498-43B3-948B-1728B52AA6E4}">
                <adec:decorative xmlns:adec="http://schemas.microsoft.com/office/drawing/2017/decorative" val="1"/>
              </a:ext>
            </a:extLst>
          </p:cNvPr>
          <p:cNvSpPr/>
          <p:nvPr/>
        </p:nvSpPr>
        <p:spPr>
          <a:xfrm>
            <a:off x="761405" y="7268647"/>
            <a:ext cx="348020" cy="348020"/>
          </a:xfrm>
          <a:prstGeom prst="roundRect">
            <a:avLst>
              <a:gd name="adj" fmla="val 26271725"/>
            </a:avLst>
          </a:prstGeom>
          <a:solidFill>
            <a:srgbClr val="206BFB"/>
          </a:solidFill>
          <a:ln w="7620">
            <a:solidFill>
              <a:srgbClr val="FFFFFF"/>
            </a:solidFill>
            <a:prstDash val="solid"/>
          </a:ln>
        </p:spPr>
        <p:txBody>
          <a:bodyPr/>
          <a:lstStyle/>
          <a:p>
            <a:endParaRPr lang="en-IN"/>
          </a:p>
        </p:txBody>
      </p:sp>
      <p:sp>
        <p:nvSpPr>
          <p:cNvPr id="6" name="Text 3"/>
          <p:cNvSpPr/>
          <p:nvPr/>
        </p:nvSpPr>
        <p:spPr>
          <a:xfrm>
            <a:off x="873323" y="7393900"/>
            <a:ext cx="124063" cy="97512"/>
          </a:xfrm>
          <a:prstGeom prst="rect">
            <a:avLst/>
          </a:prstGeom>
          <a:noFill/>
          <a:ln/>
        </p:spPr>
        <p:txBody>
          <a:bodyPr wrap="none" lIns="0" tIns="0" rIns="0" bIns="0" rtlCol="0" anchor="t"/>
          <a:lstStyle/>
          <a:p>
            <a:pPr marL="0" indent="0" algn="ctr">
              <a:lnSpc>
                <a:spcPts val="750"/>
              </a:lnSpc>
              <a:buNone/>
            </a:pPr>
            <a:r>
              <a:rPr lang="en-US" sz="750" dirty="0">
                <a:solidFill>
                  <a:srgbClr val="FFFFFF"/>
                </a:solidFill>
                <a:latin typeface="Noto Sans TC Medium" pitchFamily="34" charset="0"/>
                <a:ea typeface="Noto Sans TC Medium" pitchFamily="34" charset="-122"/>
                <a:cs typeface="Noto Sans TC Medium" pitchFamily="34" charset="-120"/>
              </a:rPr>
              <a:t>SK</a:t>
            </a:r>
            <a:endParaRPr lang="en-US" sz="750" dirty="0"/>
          </a:p>
        </p:txBody>
      </p:sp>
      <p:sp>
        <p:nvSpPr>
          <p:cNvPr id="7" name="Text 4"/>
          <p:cNvSpPr/>
          <p:nvPr/>
        </p:nvSpPr>
        <p:spPr>
          <a:xfrm>
            <a:off x="1218128" y="7252335"/>
            <a:ext cx="2647355" cy="380643"/>
          </a:xfrm>
          <a:prstGeom prst="rect">
            <a:avLst/>
          </a:prstGeom>
          <a:noFill/>
          <a:ln/>
        </p:spPr>
        <p:txBody>
          <a:bodyPr wrap="none" lIns="0" tIns="0" rIns="0" bIns="0" rtlCol="0" anchor="t"/>
          <a:lstStyle/>
          <a:p>
            <a:pPr marL="0" indent="0" algn="l">
              <a:lnSpc>
                <a:spcPts val="2950"/>
              </a:lnSpc>
              <a:buNone/>
            </a:pPr>
            <a:r>
              <a:rPr lang="en-US" sz="2100" b="1" dirty="0">
                <a:solidFill>
                  <a:srgbClr val="E0D6DE"/>
                </a:solidFill>
                <a:latin typeface="Noto Sans TC Bold" pitchFamily="34" charset="0"/>
                <a:ea typeface="Noto Sans TC Bold" pitchFamily="34" charset="-122"/>
                <a:cs typeface="Noto Sans TC Bold" pitchFamily="34" charset="-120"/>
              </a:rPr>
              <a:t>by Shreyas Kashyap</a:t>
            </a: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Flappy Bird Flying in the SkyImage"/>
          <p:cNvPicPr>
            <a:picLocks noChangeAspect="1"/>
          </p:cNvPicPr>
          <p:nvPr/>
        </p:nvPicPr>
        <p:blipFill>
          <a:blip r:embed="rId3"/>
          <a:stretch>
            <a:fillRect/>
          </a:stretch>
        </p:blipFill>
        <p:spPr>
          <a:xfrm>
            <a:off x="9144000" y="0"/>
            <a:ext cx="5486400" cy="8229600"/>
          </a:xfrm>
          <a:prstGeom prst="rect">
            <a:avLst/>
          </a:prstGeom>
        </p:spPr>
      </p:pic>
      <p:sp>
        <p:nvSpPr>
          <p:cNvPr id="3" name="Text 0"/>
          <p:cNvSpPr>
            <a:spLocks noGrp="1"/>
          </p:cNvSpPr>
          <p:nvPr>
            <p:ph type="title" idx="4294967295"/>
          </p:nvPr>
        </p:nvSpPr>
        <p:spPr>
          <a:xfrm>
            <a:off x="793790" y="2328624"/>
            <a:ext cx="7556421" cy="1417558"/>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l" defTabSz="914400" rtl="0" eaLnBrk="1" fontAlgn="auto" latinLnBrk="0" hangingPunct="1">
              <a:lnSpc>
                <a:spcPts val="5550"/>
              </a:lnSpc>
              <a:spcBef>
                <a:spcPts val="0"/>
              </a:spcBef>
              <a:spcAft>
                <a:spcPts val="0"/>
              </a:spcAft>
              <a:buClrTx/>
              <a:buSzTx/>
              <a:buFontTx/>
              <a:buNone/>
              <a:tabLst/>
              <a:defRPr/>
            </a:pPr>
            <a:r>
              <a:rPr kumimoji="0" lang="en-US" sz="4450" b="0" i="0" u="none" strike="noStrike" kern="1200" cap="none" spc="0" normalizeH="0" baseline="0" noProof="0" dirty="0">
                <a:ln>
                  <a:noFill/>
                </a:ln>
                <a:solidFill>
                  <a:srgbClr val="97B8FF"/>
                </a:solidFill>
                <a:effectLst/>
                <a:uLnTx/>
                <a:uFillTx/>
                <a:latin typeface="Sora Medium" pitchFamily="34" charset="0"/>
                <a:ea typeface="Sora Medium" pitchFamily="34" charset="-122"/>
                <a:cs typeface="Sora Medium" pitchFamily="34" charset="-120"/>
              </a:rPr>
              <a:t>Conclusion: The Power of RL in Game AI</a:t>
            </a:r>
            <a:endParaRPr kumimoji="0" lang="en-US" sz="445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Text 1"/>
          <p:cNvSpPr/>
          <p:nvPr/>
        </p:nvSpPr>
        <p:spPr>
          <a:xfrm>
            <a:off x="793790" y="408634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integration of Reinforcement Learning into the classic Flappy Bird game showcases the immense potential of this technique in Game AI. By empowering agents to navigate complex environments, make strategic decisions, and learn from their experiences, RL unlocks new frontiers in the world of intelligent gaming.</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a:spLocks noGrp="1"/>
          </p:cNvSpPr>
          <p:nvPr>
            <p:ph type="title" idx="4294967295"/>
          </p:nvPr>
        </p:nvSpPr>
        <p:spPr>
          <a:xfrm>
            <a:off x="793790" y="2004060"/>
            <a:ext cx="13042821" cy="1417558"/>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l" defTabSz="914400" rtl="0" eaLnBrk="1" fontAlgn="auto" latinLnBrk="0" hangingPunct="1">
              <a:lnSpc>
                <a:spcPts val="5550"/>
              </a:lnSpc>
              <a:spcBef>
                <a:spcPts val="0"/>
              </a:spcBef>
              <a:spcAft>
                <a:spcPts val="0"/>
              </a:spcAft>
              <a:buClrTx/>
              <a:buSzTx/>
              <a:buFontTx/>
              <a:buNone/>
              <a:tabLst/>
              <a:defRPr/>
            </a:pPr>
            <a:r>
              <a:rPr kumimoji="0" lang="en-US" sz="4450" b="0" i="0" u="none" strike="noStrike" kern="1200" cap="none" spc="0" normalizeH="0" baseline="0" noProof="0" dirty="0">
                <a:ln>
                  <a:noFill/>
                </a:ln>
                <a:solidFill>
                  <a:srgbClr val="97B8FF"/>
                </a:solidFill>
                <a:effectLst/>
                <a:uLnTx/>
                <a:uFillTx/>
                <a:latin typeface="Sora Medium" pitchFamily="34" charset="0"/>
                <a:ea typeface="Sora Medium" pitchFamily="34" charset="-122"/>
                <a:cs typeface="Sora Medium" pitchFamily="34" charset="-120"/>
              </a:rPr>
              <a:t>The Agent: Navigating the Flappy Bird Universe</a:t>
            </a:r>
            <a:endParaRPr kumimoji="0" lang="en-US" sz="4450" b="0" i="0" u="none" strike="noStrike" kern="1200" cap="none" spc="0" normalizeH="0" baseline="0" noProof="0" dirty="0">
              <a:ln>
                <a:noFill/>
              </a:ln>
              <a:solidFill>
                <a:schemeClr val="tx1"/>
              </a:solidFill>
              <a:effectLst/>
              <a:uLnTx/>
              <a:uFillTx/>
              <a:latin typeface="+mn-lt"/>
              <a:ea typeface="+mn-ea"/>
              <a:cs typeface="+mn-cs"/>
            </a:endParaRPr>
          </a:p>
        </p:txBody>
      </p:sp>
      <p:sp>
        <p:nvSpPr>
          <p:cNvPr id="3" name="Text 1"/>
          <p:cNvSpPr/>
          <p:nvPr/>
        </p:nvSpPr>
        <p:spPr>
          <a:xfrm>
            <a:off x="793790" y="3988594"/>
            <a:ext cx="3005137"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Medium" pitchFamily="34" charset="0"/>
                <a:ea typeface="Sora Medium" pitchFamily="34" charset="-122"/>
                <a:cs typeface="Sora Medium" pitchFamily="34" charset="-120"/>
              </a:rPr>
              <a:t>Observing the World</a:t>
            </a:r>
            <a:endParaRPr lang="en-US" sz="2200" dirty="0"/>
          </a:p>
        </p:txBody>
      </p:sp>
      <p:sp>
        <p:nvSpPr>
          <p:cNvPr id="4" name="Text 2"/>
          <p:cNvSpPr/>
          <p:nvPr/>
        </p:nvSpPr>
        <p:spPr>
          <a:xfrm>
            <a:off x="793790" y="456973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agent constantly perceives the game's state, analyzing its surroundings to make informed decisions.</a:t>
            </a:r>
            <a:endParaRPr lang="en-US" sz="1750" dirty="0"/>
          </a:p>
        </p:txBody>
      </p:sp>
      <p:sp>
        <p:nvSpPr>
          <p:cNvPr id="5" name="Text 3"/>
          <p:cNvSpPr/>
          <p:nvPr/>
        </p:nvSpPr>
        <p:spPr>
          <a:xfrm>
            <a:off x="5332928" y="398859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Medium" pitchFamily="34" charset="0"/>
                <a:ea typeface="Sora Medium" pitchFamily="34" charset="-122"/>
                <a:cs typeface="Sora Medium" pitchFamily="34" charset="-120"/>
              </a:rPr>
              <a:t>Taking Action</a:t>
            </a:r>
            <a:endParaRPr lang="en-US" sz="2200" dirty="0"/>
          </a:p>
        </p:txBody>
      </p:sp>
      <p:sp>
        <p:nvSpPr>
          <p:cNvPr id="6" name="Text 4"/>
          <p:cNvSpPr/>
          <p:nvPr/>
        </p:nvSpPr>
        <p:spPr>
          <a:xfrm>
            <a:off x="5332928" y="456973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With each flap of its virtual wings, the agent chooses the most advantageous course of action to progress through the game.</a:t>
            </a:r>
            <a:endParaRPr lang="en-US" sz="1750" dirty="0"/>
          </a:p>
        </p:txBody>
      </p:sp>
      <p:sp>
        <p:nvSpPr>
          <p:cNvPr id="7" name="Text 5"/>
          <p:cNvSpPr/>
          <p:nvPr/>
        </p:nvSpPr>
        <p:spPr>
          <a:xfrm>
            <a:off x="9872067" y="3988594"/>
            <a:ext cx="3286601"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Medium" pitchFamily="34" charset="0"/>
                <a:ea typeface="Sora Medium" pitchFamily="34" charset="-122"/>
                <a:cs typeface="Sora Medium" pitchFamily="34" charset="-120"/>
              </a:rPr>
              <a:t>Learning and Adapting</a:t>
            </a:r>
            <a:endParaRPr lang="en-US" sz="2200" dirty="0"/>
          </a:p>
        </p:txBody>
      </p:sp>
      <p:sp>
        <p:nvSpPr>
          <p:cNvPr id="8" name="Text 6"/>
          <p:cNvSpPr/>
          <p:nvPr/>
        </p:nvSpPr>
        <p:spPr>
          <a:xfrm>
            <a:off x="9872067" y="456973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Through trial and error, the agent refines its strategies, learning from past experiences to optimize its performance.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Maze Modern Sleek Colorful Image"/>
          <p:cNvPicPr>
            <a:picLocks noChangeAspect="1"/>
          </p:cNvPicPr>
          <p:nvPr/>
        </p:nvPicPr>
        <p:blipFill>
          <a:blip r:embed="rId3"/>
          <a:stretch>
            <a:fillRect/>
          </a:stretch>
        </p:blipFill>
        <p:spPr>
          <a:xfrm>
            <a:off x="0" y="0"/>
            <a:ext cx="5486400" cy="8229600"/>
          </a:xfrm>
          <a:prstGeom prst="rect">
            <a:avLst/>
          </a:prstGeom>
        </p:spPr>
      </p:pic>
      <p:sp>
        <p:nvSpPr>
          <p:cNvPr id="3" name="Text 0"/>
          <p:cNvSpPr>
            <a:spLocks noGrp="1"/>
          </p:cNvSpPr>
          <p:nvPr>
            <p:ph type="title" idx="4294967295"/>
          </p:nvPr>
        </p:nvSpPr>
        <p:spPr>
          <a:xfrm>
            <a:off x="6280190" y="925354"/>
            <a:ext cx="7556421" cy="1417558"/>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l" defTabSz="914400" rtl="0" eaLnBrk="1" fontAlgn="auto" latinLnBrk="0" hangingPunct="1">
              <a:lnSpc>
                <a:spcPts val="5550"/>
              </a:lnSpc>
              <a:spcBef>
                <a:spcPts val="0"/>
              </a:spcBef>
              <a:spcAft>
                <a:spcPts val="0"/>
              </a:spcAft>
              <a:buClrTx/>
              <a:buSzTx/>
              <a:buFontTx/>
              <a:buNone/>
              <a:tabLst/>
              <a:defRPr/>
            </a:pPr>
            <a:r>
              <a:rPr kumimoji="0" lang="en-US" sz="4450" b="0" i="0" u="none" strike="noStrike" kern="1200" cap="none" spc="0" normalizeH="0" baseline="0" noProof="0" dirty="0">
                <a:ln>
                  <a:noFill/>
                </a:ln>
                <a:solidFill>
                  <a:srgbClr val="97B8FF"/>
                </a:solidFill>
                <a:effectLst/>
                <a:uLnTx/>
                <a:uFillTx/>
                <a:latin typeface="Sora Medium" pitchFamily="34" charset="0"/>
                <a:ea typeface="Sora Medium" pitchFamily="34" charset="-122"/>
                <a:cs typeface="Sora Medium" pitchFamily="34" charset="-120"/>
              </a:rPr>
              <a:t>State Space: Defining the Game's Observations</a:t>
            </a:r>
            <a:endParaRPr kumimoji="0" lang="en-US" sz="445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Shape 1">
            <a:extLst>
              <a:ext uri="{C183D7F6-B498-43B3-948B-1728B52AA6E4}">
                <adec:decorative xmlns:adec="http://schemas.microsoft.com/office/drawing/2017/decorative" val="1"/>
              </a:ext>
            </a:extLst>
          </p:cNvPr>
          <p:cNvSpPr/>
          <p:nvPr/>
        </p:nvSpPr>
        <p:spPr>
          <a:xfrm>
            <a:off x="6280190" y="2938224"/>
            <a:ext cx="510302" cy="510302"/>
          </a:xfrm>
          <a:prstGeom prst="roundRect">
            <a:avLst>
              <a:gd name="adj" fmla="val 6667"/>
            </a:avLst>
          </a:prstGeom>
          <a:solidFill>
            <a:srgbClr val="26262B"/>
          </a:solidFill>
          <a:ln/>
        </p:spPr>
        <p:txBody>
          <a:bodyPr/>
          <a:lstStyle/>
          <a:p>
            <a:endParaRPr lang="en-IN"/>
          </a:p>
        </p:txBody>
      </p:sp>
      <p:sp>
        <p:nvSpPr>
          <p:cNvPr id="5" name="Text 2"/>
          <p:cNvSpPr/>
          <p:nvPr/>
        </p:nvSpPr>
        <p:spPr>
          <a:xfrm>
            <a:off x="6463308" y="3023235"/>
            <a:ext cx="143947" cy="340281"/>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1</a:t>
            </a:r>
            <a:endParaRPr lang="en-US" sz="2650" dirty="0"/>
          </a:p>
        </p:txBody>
      </p:sp>
      <p:sp>
        <p:nvSpPr>
          <p:cNvPr id="6" name="Text 3"/>
          <p:cNvSpPr/>
          <p:nvPr/>
        </p:nvSpPr>
        <p:spPr>
          <a:xfrm>
            <a:off x="7017306" y="293822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Bird Position</a:t>
            </a:r>
            <a:endParaRPr lang="en-US" sz="2200" dirty="0"/>
          </a:p>
        </p:txBody>
      </p:sp>
      <p:sp>
        <p:nvSpPr>
          <p:cNvPr id="7" name="Text 4"/>
          <p:cNvSpPr/>
          <p:nvPr/>
        </p:nvSpPr>
        <p:spPr>
          <a:xfrm>
            <a:off x="7017306" y="3428643"/>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agent's vertical and horizontal coordinates within the game world.</a:t>
            </a:r>
            <a:endParaRPr lang="en-US" sz="1750" dirty="0"/>
          </a:p>
        </p:txBody>
      </p:sp>
      <p:sp>
        <p:nvSpPr>
          <p:cNvPr id="8" name="Shape 5">
            <a:extLst>
              <a:ext uri="{C183D7F6-B498-43B3-948B-1728B52AA6E4}">
                <adec:decorative xmlns:adec="http://schemas.microsoft.com/office/drawing/2017/decorative" val="1"/>
              </a:ext>
            </a:extLst>
          </p:cNvPr>
          <p:cNvSpPr/>
          <p:nvPr/>
        </p:nvSpPr>
        <p:spPr>
          <a:xfrm>
            <a:off x="10171867" y="2938224"/>
            <a:ext cx="510302" cy="510302"/>
          </a:xfrm>
          <a:prstGeom prst="roundRect">
            <a:avLst>
              <a:gd name="adj" fmla="val 6667"/>
            </a:avLst>
          </a:prstGeom>
          <a:solidFill>
            <a:srgbClr val="26262B"/>
          </a:solidFill>
          <a:ln/>
        </p:spPr>
        <p:txBody>
          <a:bodyPr/>
          <a:lstStyle/>
          <a:p>
            <a:endParaRPr lang="en-IN"/>
          </a:p>
        </p:txBody>
      </p:sp>
      <p:sp>
        <p:nvSpPr>
          <p:cNvPr id="9" name="Text 6"/>
          <p:cNvSpPr/>
          <p:nvPr/>
        </p:nvSpPr>
        <p:spPr>
          <a:xfrm>
            <a:off x="10321052" y="3023235"/>
            <a:ext cx="211931" cy="340281"/>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2</a:t>
            </a:r>
            <a:endParaRPr lang="en-US" sz="2650" dirty="0"/>
          </a:p>
        </p:txBody>
      </p:sp>
      <p:sp>
        <p:nvSpPr>
          <p:cNvPr id="10" name="Text 7"/>
          <p:cNvSpPr/>
          <p:nvPr/>
        </p:nvSpPr>
        <p:spPr>
          <a:xfrm>
            <a:off x="10908983" y="293822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Pipe Locations</a:t>
            </a:r>
            <a:endParaRPr lang="en-US" sz="2200" dirty="0"/>
          </a:p>
        </p:txBody>
      </p:sp>
      <p:sp>
        <p:nvSpPr>
          <p:cNvPr id="11" name="Text 8"/>
          <p:cNvSpPr/>
          <p:nvPr/>
        </p:nvSpPr>
        <p:spPr>
          <a:xfrm>
            <a:off x="10908983" y="3428643"/>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positions of the upcoming pipes that the agent must navigate through.</a:t>
            </a:r>
            <a:endParaRPr lang="en-US" sz="1750" dirty="0"/>
          </a:p>
        </p:txBody>
      </p:sp>
      <p:sp>
        <p:nvSpPr>
          <p:cNvPr id="12" name="Shape 9">
            <a:extLst>
              <a:ext uri="{C183D7F6-B498-43B3-948B-1728B52AA6E4}">
                <adec:decorative xmlns:adec="http://schemas.microsoft.com/office/drawing/2017/decorative" val="1"/>
              </a:ext>
            </a:extLst>
          </p:cNvPr>
          <p:cNvSpPr/>
          <p:nvPr/>
        </p:nvSpPr>
        <p:spPr>
          <a:xfrm>
            <a:off x="6280190" y="5362218"/>
            <a:ext cx="510302" cy="510302"/>
          </a:xfrm>
          <a:prstGeom prst="roundRect">
            <a:avLst>
              <a:gd name="adj" fmla="val 6667"/>
            </a:avLst>
          </a:prstGeom>
          <a:solidFill>
            <a:srgbClr val="26262B"/>
          </a:solidFill>
          <a:ln/>
        </p:spPr>
        <p:txBody>
          <a:bodyPr/>
          <a:lstStyle/>
          <a:p>
            <a:endParaRPr lang="en-IN"/>
          </a:p>
        </p:txBody>
      </p:sp>
      <p:sp>
        <p:nvSpPr>
          <p:cNvPr id="13" name="Text 10"/>
          <p:cNvSpPr/>
          <p:nvPr/>
        </p:nvSpPr>
        <p:spPr>
          <a:xfrm>
            <a:off x="6429851" y="5447228"/>
            <a:ext cx="210979" cy="340281"/>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3</a:t>
            </a:r>
            <a:endParaRPr lang="en-US" sz="2650" dirty="0"/>
          </a:p>
        </p:txBody>
      </p:sp>
      <p:sp>
        <p:nvSpPr>
          <p:cNvPr id="14" name="Text 11"/>
          <p:cNvSpPr/>
          <p:nvPr/>
        </p:nvSpPr>
        <p:spPr>
          <a:xfrm>
            <a:off x="7017306" y="5362218"/>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Velocity and Acceleration</a:t>
            </a:r>
            <a:endParaRPr lang="en-US" sz="2200" dirty="0"/>
          </a:p>
        </p:txBody>
      </p:sp>
      <p:sp>
        <p:nvSpPr>
          <p:cNvPr id="15" name="Text 12"/>
          <p:cNvSpPr/>
          <p:nvPr/>
        </p:nvSpPr>
        <p:spPr>
          <a:xfrm>
            <a:off x="7017306" y="6206966"/>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agent's current speed and rate of change, crucial for predicting its trajectory.</a:t>
            </a:r>
            <a:endParaRPr lang="en-US" sz="1750" dirty="0"/>
          </a:p>
        </p:txBody>
      </p:sp>
      <p:sp>
        <p:nvSpPr>
          <p:cNvPr id="16" name="Shape 13">
            <a:extLst>
              <a:ext uri="{C183D7F6-B498-43B3-948B-1728B52AA6E4}">
                <adec:decorative xmlns:adec="http://schemas.microsoft.com/office/drawing/2017/decorative" val="1"/>
              </a:ext>
            </a:extLst>
          </p:cNvPr>
          <p:cNvSpPr/>
          <p:nvPr/>
        </p:nvSpPr>
        <p:spPr>
          <a:xfrm>
            <a:off x="10171867" y="5362218"/>
            <a:ext cx="510302" cy="510302"/>
          </a:xfrm>
          <a:prstGeom prst="roundRect">
            <a:avLst>
              <a:gd name="adj" fmla="val 6667"/>
            </a:avLst>
          </a:prstGeom>
          <a:solidFill>
            <a:srgbClr val="26262B"/>
          </a:solidFill>
          <a:ln/>
        </p:spPr>
        <p:txBody>
          <a:bodyPr/>
          <a:lstStyle/>
          <a:p>
            <a:endParaRPr lang="en-IN"/>
          </a:p>
        </p:txBody>
      </p:sp>
      <p:sp>
        <p:nvSpPr>
          <p:cNvPr id="17" name="Text 14"/>
          <p:cNvSpPr/>
          <p:nvPr/>
        </p:nvSpPr>
        <p:spPr>
          <a:xfrm>
            <a:off x="10316051" y="5447228"/>
            <a:ext cx="221813" cy="340281"/>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4</a:t>
            </a:r>
            <a:endParaRPr lang="en-US" sz="2650" dirty="0"/>
          </a:p>
        </p:txBody>
      </p:sp>
      <p:sp>
        <p:nvSpPr>
          <p:cNvPr id="18" name="Text 15"/>
          <p:cNvSpPr/>
          <p:nvPr/>
        </p:nvSpPr>
        <p:spPr>
          <a:xfrm>
            <a:off x="10908983" y="5362218"/>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Time and Score</a:t>
            </a:r>
            <a:endParaRPr lang="en-US" sz="2200" dirty="0"/>
          </a:p>
        </p:txBody>
      </p:sp>
      <p:sp>
        <p:nvSpPr>
          <p:cNvPr id="19" name="Text 16"/>
          <p:cNvSpPr/>
          <p:nvPr/>
        </p:nvSpPr>
        <p:spPr>
          <a:xfrm>
            <a:off x="10908983" y="5852636"/>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game's elapsed time and the agent's current score, providing valuable context.</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Flappy Bird Cartoon Style Image"/>
          <p:cNvPicPr>
            <a:picLocks noChangeAspect="1"/>
          </p:cNvPicPr>
          <p:nvPr/>
        </p:nvPicPr>
        <p:blipFill>
          <a:blip r:embed="rId3"/>
          <a:stretch>
            <a:fillRect/>
          </a:stretch>
        </p:blipFill>
        <p:spPr>
          <a:xfrm>
            <a:off x="0" y="0"/>
            <a:ext cx="14630400" cy="2835235"/>
          </a:xfrm>
          <a:prstGeom prst="rect">
            <a:avLst/>
          </a:prstGeom>
        </p:spPr>
      </p:pic>
      <p:sp>
        <p:nvSpPr>
          <p:cNvPr id="3" name="Text 0"/>
          <p:cNvSpPr>
            <a:spLocks noGrp="1"/>
          </p:cNvSpPr>
          <p:nvPr>
            <p:ph type="title" idx="4294967295"/>
          </p:nvPr>
        </p:nvSpPr>
        <p:spPr>
          <a:xfrm>
            <a:off x="793790" y="3810119"/>
            <a:ext cx="9155549" cy="708779"/>
          </a:xfrm>
          <a:prstGeom prst="rect">
            <a:avLst/>
          </a:prstGeom>
          <a:noFill/>
          <a:ln>
            <a:noFill/>
            <a:prstDash/>
          </a:ln>
          <a:effectLst/>
        </p:spPr>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l" defTabSz="914400" rtl="0" eaLnBrk="1" fontAlgn="auto" latinLnBrk="0" hangingPunct="1">
              <a:lnSpc>
                <a:spcPts val="5550"/>
              </a:lnSpc>
              <a:spcBef>
                <a:spcPts val="0"/>
              </a:spcBef>
              <a:spcAft>
                <a:spcPts val="0"/>
              </a:spcAft>
              <a:buClrTx/>
              <a:buSzTx/>
              <a:buFontTx/>
              <a:buNone/>
              <a:tabLst/>
              <a:defRPr/>
            </a:pPr>
            <a:r>
              <a:rPr kumimoji="0" lang="en-US" sz="4450" b="0" i="0" u="none" strike="noStrike" kern="1200" cap="none" spc="0" normalizeH="0" baseline="0" noProof="0" dirty="0">
                <a:ln>
                  <a:noFill/>
                </a:ln>
                <a:solidFill>
                  <a:srgbClr val="97B8FF"/>
                </a:solidFill>
                <a:effectLst/>
                <a:uLnTx/>
                <a:uFillTx/>
                <a:latin typeface="Sora Medium" pitchFamily="34" charset="0"/>
                <a:ea typeface="Sora Medium" pitchFamily="34" charset="-122"/>
                <a:cs typeface="Sora Medium" pitchFamily="34" charset="-120"/>
              </a:rPr>
              <a:t>Actions: Flapping and Surviving</a:t>
            </a:r>
            <a:endParaRPr kumimoji="0" lang="en-US" sz="445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Shape 1">
            <a:extLst>
              <a:ext uri="{C183D7F6-B498-43B3-948B-1728B52AA6E4}">
                <adec:decorative xmlns:adec="http://schemas.microsoft.com/office/drawing/2017/decorative" val="1"/>
              </a:ext>
            </a:extLst>
          </p:cNvPr>
          <p:cNvSpPr/>
          <p:nvPr/>
        </p:nvSpPr>
        <p:spPr>
          <a:xfrm>
            <a:off x="793790" y="4859060"/>
            <a:ext cx="4196358" cy="2395657"/>
          </a:xfrm>
          <a:prstGeom prst="roundRect">
            <a:avLst>
              <a:gd name="adj" fmla="val 1420"/>
            </a:avLst>
          </a:prstGeom>
          <a:solidFill>
            <a:srgbClr val="26262B"/>
          </a:solidFill>
          <a:ln/>
        </p:spPr>
        <p:txBody>
          <a:bodyPr/>
          <a:lstStyle/>
          <a:p>
            <a:endParaRPr lang="en-IN"/>
          </a:p>
        </p:txBody>
      </p:sp>
      <p:sp>
        <p:nvSpPr>
          <p:cNvPr id="5" name="Text 2"/>
          <p:cNvSpPr/>
          <p:nvPr/>
        </p:nvSpPr>
        <p:spPr>
          <a:xfrm>
            <a:off x="1020604" y="50858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Flap</a:t>
            </a:r>
            <a:endParaRPr lang="en-US" sz="2200" dirty="0"/>
          </a:p>
        </p:txBody>
      </p:sp>
      <p:sp>
        <p:nvSpPr>
          <p:cNvPr id="6" name="Text 3"/>
          <p:cNvSpPr/>
          <p:nvPr/>
        </p:nvSpPr>
        <p:spPr>
          <a:xfrm>
            <a:off x="1020604" y="5576292"/>
            <a:ext cx="3742730" cy="1088708"/>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agent's primary action, applying an upward force to propel the bird upwards.</a:t>
            </a:r>
            <a:endParaRPr lang="en-US" sz="1750" dirty="0"/>
          </a:p>
        </p:txBody>
      </p:sp>
      <p:sp>
        <p:nvSpPr>
          <p:cNvPr id="7" name="Shape 4">
            <a:extLst>
              <a:ext uri="{C183D7F6-B498-43B3-948B-1728B52AA6E4}">
                <adec:decorative xmlns:adec="http://schemas.microsoft.com/office/drawing/2017/decorative" val="1"/>
              </a:ext>
            </a:extLst>
          </p:cNvPr>
          <p:cNvSpPr/>
          <p:nvPr/>
        </p:nvSpPr>
        <p:spPr>
          <a:xfrm>
            <a:off x="5216962" y="4859060"/>
            <a:ext cx="4196358" cy="2395657"/>
          </a:xfrm>
          <a:prstGeom prst="roundRect">
            <a:avLst>
              <a:gd name="adj" fmla="val 1420"/>
            </a:avLst>
          </a:prstGeom>
          <a:solidFill>
            <a:srgbClr val="26262B"/>
          </a:solidFill>
          <a:ln/>
        </p:spPr>
        <p:txBody>
          <a:bodyPr/>
          <a:lstStyle/>
          <a:p>
            <a:endParaRPr lang="en-IN"/>
          </a:p>
        </p:txBody>
      </p:sp>
      <p:sp>
        <p:nvSpPr>
          <p:cNvPr id="8" name="Text 5"/>
          <p:cNvSpPr/>
          <p:nvPr/>
        </p:nvSpPr>
        <p:spPr>
          <a:xfrm>
            <a:off x="5443776" y="50858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Do Nothing</a:t>
            </a:r>
            <a:endParaRPr lang="en-US" sz="2200" dirty="0"/>
          </a:p>
        </p:txBody>
      </p:sp>
      <p:sp>
        <p:nvSpPr>
          <p:cNvPr id="9" name="Text 6"/>
          <p:cNvSpPr/>
          <p:nvPr/>
        </p:nvSpPr>
        <p:spPr>
          <a:xfrm>
            <a:off x="5443776" y="5576292"/>
            <a:ext cx="3742730" cy="1088708"/>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agent can choose to refrain from flapping, allowing the bird to descend naturally.</a:t>
            </a:r>
            <a:endParaRPr lang="en-US" sz="1750" dirty="0"/>
          </a:p>
        </p:txBody>
      </p:sp>
      <p:sp>
        <p:nvSpPr>
          <p:cNvPr id="10" name="Shape 7">
            <a:extLst>
              <a:ext uri="{C183D7F6-B498-43B3-948B-1728B52AA6E4}">
                <adec:decorative xmlns:adec="http://schemas.microsoft.com/office/drawing/2017/decorative" val="1"/>
              </a:ext>
            </a:extLst>
          </p:cNvPr>
          <p:cNvSpPr/>
          <p:nvPr/>
        </p:nvSpPr>
        <p:spPr>
          <a:xfrm>
            <a:off x="9640133" y="4859060"/>
            <a:ext cx="4196358" cy="2395657"/>
          </a:xfrm>
          <a:prstGeom prst="roundRect">
            <a:avLst>
              <a:gd name="adj" fmla="val 1420"/>
            </a:avLst>
          </a:prstGeom>
          <a:solidFill>
            <a:srgbClr val="26262B"/>
          </a:solidFill>
          <a:ln/>
        </p:spPr>
        <p:txBody>
          <a:bodyPr/>
          <a:lstStyle/>
          <a:p>
            <a:endParaRPr lang="en-IN"/>
          </a:p>
        </p:txBody>
      </p:sp>
      <p:sp>
        <p:nvSpPr>
          <p:cNvPr id="11" name="Text 8"/>
          <p:cNvSpPr/>
          <p:nvPr/>
        </p:nvSpPr>
        <p:spPr>
          <a:xfrm>
            <a:off x="9866948" y="50858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0D6DE"/>
                </a:solidFill>
                <a:latin typeface="Sora Medium" pitchFamily="34" charset="0"/>
                <a:ea typeface="Sora Medium" pitchFamily="34" charset="-122"/>
                <a:cs typeface="Sora Medium" pitchFamily="34" charset="-120"/>
              </a:rPr>
              <a:t>Avoid Obstacles</a:t>
            </a:r>
            <a:endParaRPr lang="en-US" sz="2200" dirty="0"/>
          </a:p>
        </p:txBody>
      </p:sp>
      <p:sp>
        <p:nvSpPr>
          <p:cNvPr id="12" name="Text 9"/>
          <p:cNvSpPr/>
          <p:nvPr/>
        </p:nvSpPr>
        <p:spPr>
          <a:xfrm>
            <a:off x="9866948" y="5576292"/>
            <a:ext cx="3742730"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agent must learn to navigate through the pipes, making decisions to safely pass through the gaps.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Flat Flappy Bird in 3D Environment Image"/>
          <p:cNvPicPr>
            <a:picLocks noChangeAspect="1"/>
          </p:cNvPicPr>
          <p:nvPr/>
        </p:nvPicPr>
        <p:blipFill>
          <a:blip r:embed="rId3"/>
          <a:stretch>
            <a:fillRect/>
          </a:stretch>
        </p:blipFill>
        <p:spPr>
          <a:xfrm>
            <a:off x="9144000" y="0"/>
            <a:ext cx="5486400" cy="8229600"/>
          </a:xfrm>
          <a:prstGeom prst="rect">
            <a:avLst/>
          </a:prstGeom>
        </p:spPr>
      </p:pic>
      <p:sp>
        <p:nvSpPr>
          <p:cNvPr id="3" name="Text 0"/>
          <p:cNvSpPr>
            <a:spLocks noGrp="1"/>
          </p:cNvSpPr>
          <p:nvPr>
            <p:ph type="title" idx="4294967295"/>
          </p:nvPr>
        </p:nvSpPr>
        <p:spPr>
          <a:xfrm>
            <a:off x="628412" y="494109"/>
            <a:ext cx="7887176" cy="1122045"/>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l" defTabSz="914400" rtl="0" eaLnBrk="1" fontAlgn="auto" latinLnBrk="0" hangingPunct="1">
              <a:lnSpc>
                <a:spcPts val="4400"/>
              </a:lnSpc>
              <a:spcBef>
                <a:spcPts val="0"/>
              </a:spcBef>
              <a:spcAft>
                <a:spcPts val="0"/>
              </a:spcAft>
              <a:buClrTx/>
              <a:buSzTx/>
              <a:buFontTx/>
              <a:buNone/>
              <a:tabLst/>
              <a:defRPr/>
            </a:pPr>
            <a:r>
              <a:rPr kumimoji="0" lang="en-US" sz="3500" b="0" i="0" u="none" strike="noStrike" kern="1200" cap="none" spc="0" normalizeH="0" baseline="0" noProof="0" dirty="0">
                <a:ln>
                  <a:noFill/>
                </a:ln>
                <a:solidFill>
                  <a:srgbClr val="97B8FF"/>
                </a:solidFill>
                <a:effectLst/>
                <a:uLnTx/>
                <a:uFillTx/>
                <a:latin typeface="Sora Medium" pitchFamily="34" charset="0"/>
                <a:ea typeface="Sora Medium" pitchFamily="34" charset="-122"/>
                <a:cs typeface="Sora Medium" pitchFamily="34" charset="-120"/>
              </a:rPr>
              <a:t>Rewards and Penalties: Scoring Points and Avoiding Obstacles</a:t>
            </a:r>
            <a:endParaRPr kumimoji="0" lang="en-US" sz="3500" b="0" i="0" u="none" strike="noStrike" kern="1200" cap="none" spc="0" normalizeH="0" baseline="0" noProof="0" dirty="0">
              <a:ln>
                <a:noFill/>
              </a:ln>
              <a:solidFill>
                <a:schemeClr val="tx1"/>
              </a:solidFill>
              <a:effectLst/>
              <a:uLnTx/>
              <a:uFillTx/>
              <a:latin typeface="+mn-lt"/>
              <a:ea typeface="+mn-ea"/>
              <a:cs typeface="+mn-cs"/>
            </a:endParaRPr>
          </a:p>
        </p:txBody>
      </p:sp>
      <p:pic>
        <p:nvPicPr>
          <p:cNvPr id="4" name="Image 1">
            <a:extLs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628412" y="1885474"/>
            <a:ext cx="448866" cy="448866"/>
          </a:xfrm>
          <a:prstGeom prst="rect">
            <a:avLst/>
          </a:prstGeom>
        </p:spPr>
      </p:pic>
      <p:sp>
        <p:nvSpPr>
          <p:cNvPr id="5" name="Text 1"/>
          <p:cNvSpPr/>
          <p:nvPr/>
        </p:nvSpPr>
        <p:spPr>
          <a:xfrm>
            <a:off x="628412" y="2513886"/>
            <a:ext cx="2244328" cy="280511"/>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Score Points</a:t>
            </a:r>
            <a:endParaRPr lang="en-US" sz="1750" dirty="0"/>
          </a:p>
        </p:txBody>
      </p:sp>
      <p:sp>
        <p:nvSpPr>
          <p:cNvPr id="6" name="Text 2"/>
          <p:cNvSpPr/>
          <p:nvPr/>
        </p:nvSpPr>
        <p:spPr>
          <a:xfrm>
            <a:off x="628412" y="2902029"/>
            <a:ext cx="7887176" cy="574358"/>
          </a:xfrm>
          <a:prstGeom prst="rect">
            <a:avLst/>
          </a:prstGeom>
          <a:noFill/>
          <a:ln/>
        </p:spPr>
        <p:txBody>
          <a:bodyPr wrap="squar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The agent earns points for successfully passing through each pipe, motivating it to progress further.</a:t>
            </a:r>
            <a:endParaRPr lang="en-US" sz="1400" dirty="0"/>
          </a:p>
        </p:txBody>
      </p:sp>
      <p:pic>
        <p:nvPicPr>
          <p:cNvPr id="7" name="Image 2">
            <a:extLs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628412" y="4015026"/>
            <a:ext cx="448866" cy="448866"/>
          </a:xfrm>
          <a:prstGeom prst="rect">
            <a:avLst/>
          </a:prstGeom>
        </p:spPr>
      </p:pic>
      <p:sp>
        <p:nvSpPr>
          <p:cNvPr id="8" name="Text 3"/>
          <p:cNvSpPr/>
          <p:nvPr/>
        </p:nvSpPr>
        <p:spPr>
          <a:xfrm>
            <a:off x="628412" y="4643438"/>
            <a:ext cx="2244328" cy="280511"/>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Collide with Pipes</a:t>
            </a:r>
            <a:endParaRPr lang="en-US" sz="1750" dirty="0"/>
          </a:p>
        </p:txBody>
      </p:sp>
      <p:sp>
        <p:nvSpPr>
          <p:cNvPr id="9" name="Text 4"/>
          <p:cNvSpPr/>
          <p:nvPr/>
        </p:nvSpPr>
        <p:spPr>
          <a:xfrm>
            <a:off x="628412" y="5031581"/>
            <a:ext cx="7887176" cy="574358"/>
          </a:xfrm>
          <a:prstGeom prst="rect">
            <a:avLst/>
          </a:prstGeom>
          <a:noFill/>
          <a:ln/>
        </p:spPr>
        <p:txBody>
          <a:bodyPr wrap="squar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Crashing into the pipes results in a harsh penalty, encouraging the agent to learn how to avoid obstacles.</a:t>
            </a:r>
            <a:endParaRPr lang="en-US" sz="1400" dirty="0"/>
          </a:p>
        </p:txBody>
      </p:sp>
      <p:pic>
        <p:nvPicPr>
          <p:cNvPr id="10" name="Image 3">
            <a:extLs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628412" y="6144578"/>
            <a:ext cx="448866" cy="448866"/>
          </a:xfrm>
          <a:prstGeom prst="rect">
            <a:avLst/>
          </a:prstGeom>
        </p:spPr>
      </p:pic>
      <p:sp>
        <p:nvSpPr>
          <p:cNvPr id="11" name="Text 5"/>
          <p:cNvSpPr/>
          <p:nvPr/>
        </p:nvSpPr>
        <p:spPr>
          <a:xfrm>
            <a:off x="628412" y="6772989"/>
            <a:ext cx="2244328" cy="280511"/>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Survive Longer</a:t>
            </a:r>
            <a:endParaRPr lang="en-US" sz="1750" dirty="0"/>
          </a:p>
        </p:txBody>
      </p:sp>
      <p:sp>
        <p:nvSpPr>
          <p:cNvPr id="12" name="Text 6"/>
          <p:cNvSpPr/>
          <p:nvPr/>
        </p:nvSpPr>
        <p:spPr>
          <a:xfrm>
            <a:off x="628412" y="7161133"/>
            <a:ext cx="7887176" cy="574358"/>
          </a:xfrm>
          <a:prstGeom prst="rect">
            <a:avLst/>
          </a:prstGeom>
          <a:noFill/>
          <a:ln/>
        </p:spPr>
        <p:txBody>
          <a:bodyPr wrap="squar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Staying in the game for a longer duration earns additional rewards, incentivizing the agent to maintain control.</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Robot Arm Collecting a Reward (Floating Icon) Image"/>
          <p:cNvPicPr>
            <a:picLocks noChangeAspect="1"/>
          </p:cNvPicPr>
          <p:nvPr/>
        </p:nvPicPr>
        <p:blipFill>
          <a:blip r:embed="rId3"/>
          <a:stretch>
            <a:fillRect/>
          </a:stretch>
        </p:blipFill>
        <p:spPr>
          <a:xfrm>
            <a:off x="0" y="0"/>
            <a:ext cx="5486400" cy="8229600"/>
          </a:xfrm>
          <a:prstGeom prst="rect">
            <a:avLst/>
          </a:prstGeom>
        </p:spPr>
      </p:pic>
      <p:sp>
        <p:nvSpPr>
          <p:cNvPr id="3" name="Text 0"/>
          <p:cNvSpPr>
            <a:spLocks noGrp="1"/>
          </p:cNvSpPr>
          <p:nvPr>
            <p:ph type="title" idx="4294967295"/>
          </p:nvPr>
        </p:nvSpPr>
        <p:spPr>
          <a:xfrm>
            <a:off x="6226493" y="757595"/>
            <a:ext cx="7663815" cy="1321832"/>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l" defTabSz="914400" rtl="0" eaLnBrk="1" fontAlgn="auto" latinLnBrk="0" hangingPunct="1">
              <a:lnSpc>
                <a:spcPts val="5200"/>
              </a:lnSpc>
              <a:spcBef>
                <a:spcPts val="0"/>
              </a:spcBef>
              <a:spcAft>
                <a:spcPts val="0"/>
              </a:spcAft>
              <a:buClrTx/>
              <a:buSzTx/>
              <a:buFontTx/>
              <a:buNone/>
              <a:tabLst/>
              <a:defRPr/>
            </a:pPr>
            <a:r>
              <a:rPr kumimoji="0" lang="en-US" sz="4150" b="0" i="0" u="none" strike="noStrike" kern="1200" cap="none" spc="0" normalizeH="0" baseline="0" noProof="0" dirty="0">
                <a:ln>
                  <a:noFill/>
                </a:ln>
                <a:solidFill>
                  <a:srgbClr val="97B8FF"/>
                </a:solidFill>
                <a:effectLst/>
                <a:uLnTx/>
                <a:uFillTx/>
                <a:latin typeface="Sora Medium" pitchFamily="34" charset="0"/>
                <a:ea typeface="Sora Medium" pitchFamily="34" charset="-122"/>
                <a:cs typeface="Sora Medium" pitchFamily="34" charset="-120"/>
              </a:rPr>
              <a:t>Value Function: Measuring the Long-term Rewards</a:t>
            </a:r>
            <a:endParaRPr kumimoji="0" lang="en-US" sz="4150" b="0" i="0" u="none" strike="noStrike" kern="1200" cap="none" spc="0" normalizeH="0" baseline="0" noProof="0" dirty="0">
              <a:ln>
                <a:noFill/>
              </a:ln>
              <a:solidFill>
                <a:schemeClr val="tx1"/>
              </a:solidFill>
              <a:effectLst/>
              <a:uLnTx/>
              <a:uFillTx/>
              <a:latin typeface="+mn-lt"/>
              <a:ea typeface="+mn-ea"/>
              <a:cs typeface="+mn-cs"/>
            </a:endParaRPr>
          </a:p>
        </p:txBody>
      </p:sp>
      <p:pic>
        <p:nvPicPr>
          <p:cNvPr id="4" name="Image 1">
            <a:extLs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6226493" y="2396609"/>
            <a:ext cx="1057394" cy="1691759"/>
          </a:xfrm>
          <a:prstGeom prst="rect">
            <a:avLst/>
          </a:prstGeom>
        </p:spPr>
      </p:pic>
      <p:sp>
        <p:nvSpPr>
          <p:cNvPr id="5" name="Text 1"/>
          <p:cNvSpPr/>
          <p:nvPr/>
        </p:nvSpPr>
        <p:spPr>
          <a:xfrm>
            <a:off x="7601069" y="2608064"/>
            <a:ext cx="2643426" cy="330398"/>
          </a:xfrm>
          <a:prstGeom prst="rect">
            <a:avLst/>
          </a:prstGeom>
          <a:noFill/>
          <a:ln/>
        </p:spPr>
        <p:txBody>
          <a:bodyPr wrap="none" lIns="0" tIns="0" rIns="0" bIns="0" rtlCol="0" anchor="t"/>
          <a:lstStyle/>
          <a:p>
            <a:pPr marL="0" indent="0" algn="l">
              <a:lnSpc>
                <a:spcPts val="2600"/>
              </a:lnSpc>
              <a:buNone/>
            </a:pPr>
            <a:r>
              <a:rPr lang="en-US" sz="2050" dirty="0">
                <a:solidFill>
                  <a:srgbClr val="E0D6DE"/>
                </a:solidFill>
                <a:latin typeface="Sora Medium" pitchFamily="34" charset="0"/>
                <a:ea typeface="Sora Medium" pitchFamily="34" charset="-122"/>
                <a:cs typeface="Sora Medium" pitchFamily="34" charset="-120"/>
              </a:rPr>
              <a:t>Current State</a:t>
            </a:r>
            <a:endParaRPr lang="en-US" sz="2050" dirty="0"/>
          </a:p>
        </p:txBody>
      </p:sp>
      <p:sp>
        <p:nvSpPr>
          <p:cNvPr id="6" name="Text 2"/>
          <p:cNvSpPr/>
          <p:nvPr/>
        </p:nvSpPr>
        <p:spPr>
          <a:xfrm>
            <a:off x="7601069" y="3065264"/>
            <a:ext cx="6289238" cy="676513"/>
          </a:xfrm>
          <a:prstGeom prst="rect">
            <a:avLst/>
          </a:prstGeom>
          <a:noFill/>
          <a:ln/>
        </p:spPr>
        <p:txBody>
          <a:bodyPr wrap="square" lIns="0" tIns="0" rIns="0" bIns="0" rtlCol="0" anchor="t"/>
          <a:lstStyle/>
          <a:p>
            <a:pPr marL="0" indent="0" algn="l">
              <a:lnSpc>
                <a:spcPts val="2650"/>
              </a:lnSpc>
              <a:buNone/>
            </a:pPr>
            <a:r>
              <a:rPr lang="en-US" sz="1650" dirty="0">
                <a:solidFill>
                  <a:srgbClr val="E0D6DE"/>
                </a:solidFill>
                <a:latin typeface="Noto Sans TC" pitchFamily="34" charset="0"/>
                <a:ea typeface="Noto Sans TC" pitchFamily="34" charset="-122"/>
                <a:cs typeface="Noto Sans TC" pitchFamily="34" charset="-120"/>
              </a:rPr>
              <a:t>The agent evaluates the immediate value of its current position and situation.</a:t>
            </a:r>
            <a:endParaRPr lang="en-US" sz="1650" dirty="0"/>
          </a:p>
        </p:txBody>
      </p:sp>
      <p:pic>
        <p:nvPicPr>
          <p:cNvPr id="7" name="Image 2">
            <a:extLs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6226493" y="4088368"/>
            <a:ext cx="1057394" cy="1691759"/>
          </a:xfrm>
          <a:prstGeom prst="rect">
            <a:avLst/>
          </a:prstGeom>
        </p:spPr>
      </p:pic>
      <p:sp>
        <p:nvSpPr>
          <p:cNvPr id="8" name="Text 3"/>
          <p:cNvSpPr/>
          <p:nvPr/>
        </p:nvSpPr>
        <p:spPr>
          <a:xfrm>
            <a:off x="7601069" y="4299823"/>
            <a:ext cx="2643426" cy="330398"/>
          </a:xfrm>
          <a:prstGeom prst="rect">
            <a:avLst/>
          </a:prstGeom>
          <a:noFill/>
          <a:ln/>
        </p:spPr>
        <p:txBody>
          <a:bodyPr wrap="none" lIns="0" tIns="0" rIns="0" bIns="0" rtlCol="0" anchor="t"/>
          <a:lstStyle/>
          <a:p>
            <a:pPr marL="0" indent="0" algn="l">
              <a:lnSpc>
                <a:spcPts val="2600"/>
              </a:lnSpc>
              <a:buNone/>
            </a:pPr>
            <a:r>
              <a:rPr lang="en-US" sz="2050" dirty="0">
                <a:solidFill>
                  <a:srgbClr val="E0D6DE"/>
                </a:solidFill>
                <a:latin typeface="Sora Medium" pitchFamily="34" charset="0"/>
                <a:ea typeface="Sora Medium" pitchFamily="34" charset="-122"/>
                <a:cs typeface="Sora Medium" pitchFamily="34" charset="-120"/>
              </a:rPr>
              <a:t>Future Reward</a:t>
            </a:r>
            <a:endParaRPr lang="en-US" sz="2050" dirty="0"/>
          </a:p>
        </p:txBody>
      </p:sp>
      <p:sp>
        <p:nvSpPr>
          <p:cNvPr id="9" name="Text 4"/>
          <p:cNvSpPr/>
          <p:nvPr/>
        </p:nvSpPr>
        <p:spPr>
          <a:xfrm>
            <a:off x="7601069" y="4757023"/>
            <a:ext cx="6289238" cy="676513"/>
          </a:xfrm>
          <a:prstGeom prst="rect">
            <a:avLst/>
          </a:prstGeom>
          <a:noFill/>
          <a:ln/>
        </p:spPr>
        <p:txBody>
          <a:bodyPr wrap="square" lIns="0" tIns="0" rIns="0" bIns="0" rtlCol="0" anchor="t"/>
          <a:lstStyle/>
          <a:p>
            <a:pPr marL="0" indent="0" algn="l">
              <a:lnSpc>
                <a:spcPts val="2650"/>
              </a:lnSpc>
              <a:buNone/>
            </a:pPr>
            <a:r>
              <a:rPr lang="en-US" sz="1650" dirty="0">
                <a:solidFill>
                  <a:srgbClr val="E0D6DE"/>
                </a:solidFill>
                <a:latin typeface="Noto Sans TC" pitchFamily="34" charset="0"/>
                <a:ea typeface="Noto Sans TC" pitchFamily="34" charset="-122"/>
                <a:cs typeface="Noto Sans TC" pitchFamily="34" charset="-120"/>
              </a:rPr>
              <a:t>It also considers the potential long-term rewards that may result from its actions.</a:t>
            </a:r>
            <a:endParaRPr lang="en-US" sz="1650" dirty="0"/>
          </a:p>
        </p:txBody>
      </p:sp>
      <p:pic>
        <p:nvPicPr>
          <p:cNvPr id="10" name="Image 3">
            <a:extLs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6226493" y="5780127"/>
            <a:ext cx="1057394" cy="1691759"/>
          </a:xfrm>
          <a:prstGeom prst="rect">
            <a:avLst/>
          </a:prstGeom>
        </p:spPr>
      </p:pic>
      <p:sp>
        <p:nvSpPr>
          <p:cNvPr id="11" name="Text 5"/>
          <p:cNvSpPr/>
          <p:nvPr/>
        </p:nvSpPr>
        <p:spPr>
          <a:xfrm>
            <a:off x="7601069" y="5991582"/>
            <a:ext cx="2643426" cy="330398"/>
          </a:xfrm>
          <a:prstGeom prst="rect">
            <a:avLst/>
          </a:prstGeom>
          <a:noFill/>
          <a:ln/>
        </p:spPr>
        <p:txBody>
          <a:bodyPr wrap="none" lIns="0" tIns="0" rIns="0" bIns="0" rtlCol="0" anchor="t"/>
          <a:lstStyle/>
          <a:p>
            <a:pPr marL="0" indent="0" algn="l">
              <a:lnSpc>
                <a:spcPts val="2600"/>
              </a:lnSpc>
              <a:buNone/>
            </a:pPr>
            <a:r>
              <a:rPr lang="en-US" sz="2050" dirty="0">
                <a:solidFill>
                  <a:srgbClr val="E0D6DE"/>
                </a:solidFill>
                <a:latin typeface="Sora Medium" pitchFamily="34" charset="0"/>
                <a:ea typeface="Sora Medium" pitchFamily="34" charset="-122"/>
                <a:cs typeface="Sora Medium" pitchFamily="34" charset="-120"/>
              </a:rPr>
              <a:t>Value Function</a:t>
            </a:r>
            <a:endParaRPr lang="en-US" sz="2050" dirty="0"/>
          </a:p>
        </p:txBody>
      </p:sp>
      <p:sp>
        <p:nvSpPr>
          <p:cNvPr id="12" name="Text 6"/>
          <p:cNvSpPr/>
          <p:nvPr/>
        </p:nvSpPr>
        <p:spPr>
          <a:xfrm>
            <a:off x="7601069" y="6448782"/>
            <a:ext cx="6289238" cy="676513"/>
          </a:xfrm>
          <a:prstGeom prst="rect">
            <a:avLst/>
          </a:prstGeom>
          <a:noFill/>
          <a:ln/>
        </p:spPr>
        <p:txBody>
          <a:bodyPr wrap="square" lIns="0" tIns="0" rIns="0" bIns="0" rtlCol="0" anchor="t"/>
          <a:lstStyle/>
          <a:p>
            <a:pPr marL="0" indent="0" algn="l">
              <a:lnSpc>
                <a:spcPts val="2650"/>
              </a:lnSpc>
              <a:buNone/>
            </a:pPr>
            <a:r>
              <a:rPr lang="en-US" sz="1650" dirty="0">
                <a:solidFill>
                  <a:srgbClr val="E0D6DE"/>
                </a:solidFill>
                <a:latin typeface="Noto Sans TC" pitchFamily="34" charset="0"/>
                <a:ea typeface="Noto Sans TC" pitchFamily="34" charset="-122"/>
                <a:cs typeface="Noto Sans TC" pitchFamily="34" charset="-120"/>
              </a:rPr>
              <a:t>The agent uses this value function to determine the most advantageous course of action.</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Q-Value Function Table Image"/>
          <p:cNvPicPr>
            <a:picLocks noChangeAspect="1"/>
          </p:cNvPicPr>
          <p:nvPr/>
        </p:nvPicPr>
        <p:blipFill>
          <a:blip r:embed="rId3"/>
          <a:stretch>
            <a:fillRect/>
          </a:stretch>
        </p:blipFill>
        <p:spPr>
          <a:xfrm>
            <a:off x="9144000" y="0"/>
            <a:ext cx="5486400" cy="8229600"/>
          </a:xfrm>
          <a:prstGeom prst="rect">
            <a:avLst/>
          </a:prstGeom>
        </p:spPr>
      </p:pic>
      <p:sp>
        <p:nvSpPr>
          <p:cNvPr id="3" name="Text 0"/>
          <p:cNvSpPr>
            <a:spLocks noGrp="1"/>
          </p:cNvSpPr>
          <p:nvPr>
            <p:ph type="title" idx="4294967295"/>
          </p:nvPr>
        </p:nvSpPr>
        <p:spPr>
          <a:xfrm>
            <a:off x="793790" y="2252782"/>
            <a:ext cx="7556421" cy="1417558"/>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l" defTabSz="914400" rtl="0" eaLnBrk="1" fontAlgn="auto" latinLnBrk="0" hangingPunct="1">
              <a:lnSpc>
                <a:spcPts val="5550"/>
              </a:lnSpc>
              <a:spcBef>
                <a:spcPts val="0"/>
              </a:spcBef>
              <a:spcAft>
                <a:spcPts val="0"/>
              </a:spcAft>
              <a:buClrTx/>
              <a:buSzTx/>
              <a:buFontTx/>
              <a:buNone/>
              <a:tabLst/>
              <a:defRPr/>
            </a:pPr>
            <a:r>
              <a:rPr kumimoji="0" lang="en-US" sz="4450" b="0" i="0" u="none" strike="noStrike" kern="1200" cap="none" spc="0" normalizeH="0" baseline="0" noProof="0" dirty="0">
                <a:ln>
                  <a:noFill/>
                </a:ln>
                <a:solidFill>
                  <a:srgbClr val="97B8FF"/>
                </a:solidFill>
                <a:effectLst/>
                <a:uLnTx/>
                <a:uFillTx/>
                <a:latin typeface="Sora Medium" pitchFamily="34" charset="0"/>
                <a:ea typeface="Sora Medium" pitchFamily="34" charset="-122"/>
                <a:cs typeface="Sora Medium" pitchFamily="34" charset="-120"/>
              </a:rPr>
              <a:t>Q-Values: Estimating the Utility of Actions</a:t>
            </a:r>
            <a:endParaRPr kumimoji="0" lang="en-US" sz="445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Shape 1">
            <a:extLst>
              <a:ext uri="{C183D7F6-B498-43B3-948B-1728B52AA6E4}">
                <adec:decorative xmlns:adec="http://schemas.microsoft.com/office/drawing/2017/decorative" val="1"/>
              </a:ext>
            </a:extLst>
          </p:cNvPr>
          <p:cNvSpPr/>
          <p:nvPr/>
        </p:nvSpPr>
        <p:spPr>
          <a:xfrm>
            <a:off x="793790" y="4010501"/>
            <a:ext cx="7556421" cy="1966198"/>
          </a:xfrm>
          <a:prstGeom prst="roundRect">
            <a:avLst>
              <a:gd name="adj" fmla="val 1730"/>
            </a:avLst>
          </a:prstGeom>
          <a:noFill/>
          <a:ln w="7620">
            <a:solidFill>
              <a:srgbClr val="FFFFFF">
                <a:alpha val="24000"/>
              </a:srgbClr>
            </a:solidFill>
            <a:prstDash val="solid"/>
          </a:ln>
        </p:spPr>
        <p:txBody>
          <a:bodyPr/>
          <a:lstStyle/>
          <a:p>
            <a:endParaRPr lang="en-IN"/>
          </a:p>
        </p:txBody>
      </p:sp>
      <p:sp>
        <p:nvSpPr>
          <p:cNvPr id="5" name="Shape 2">
            <a:extLst>
              <a:ext uri="{C183D7F6-B498-43B3-948B-1728B52AA6E4}">
                <adec:decorative xmlns:adec="http://schemas.microsoft.com/office/drawing/2017/decorative" val="1"/>
              </a:ext>
            </a:extLst>
          </p:cNvPr>
          <p:cNvSpPr/>
          <p:nvPr/>
        </p:nvSpPr>
        <p:spPr>
          <a:xfrm>
            <a:off x="801410" y="4018121"/>
            <a:ext cx="7540347" cy="650319"/>
          </a:xfrm>
          <a:prstGeom prst="rect">
            <a:avLst/>
          </a:prstGeom>
          <a:solidFill>
            <a:srgbClr val="FFFFFF">
              <a:alpha val="4000"/>
            </a:srgbClr>
          </a:solidFill>
          <a:ln/>
        </p:spPr>
        <p:txBody>
          <a:bodyPr/>
          <a:lstStyle/>
          <a:p>
            <a:endParaRPr lang="en-IN"/>
          </a:p>
        </p:txBody>
      </p:sp>
      <p:sp>
        <p:nvSpPr>
          <p:cNvPr id="6" name="Text 3"/>
          <p:cNvSpPr/>
          <p:nvPr/>
        </p:nvSpPr>
        <p:spPr>
          <a:xfrm>
            <a:off x="1029057" y="4161830"/>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Current State</a:t>
            </a:r>
            <a:endParaRPr lang="en-US" sz="1750" dirty="0"/>
          </a:p>
        </p:txBody>
      </p:sp>
      <p:sp>
        <p:nvSpPr>
          <p:cNvPr id="7" name="Text 4"/>
          <p:cNvSpPr/>
          <p:nvPr/>
        </p:nvSpPr>
        <p:spPr>
          <a:xfrm>
            <a:off x="3546038" y="4161830"/>
            <a:ext cx="2051923"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Flap</a:t>
            </a:r>
            <a:endParaRPr lang="en-US" sz="1750" dirty="0"/>
          </a:p>
        </p:txBody>
      </p:sp>
      <p:sp>
        <p:nvSpPr>
          <p:cNvPr id="8" name="Text 5"/>
          <p:cNvSpPr/>
          <p:nvPr/>
        </p:nvSpPr>
        <p:spPr>
          <a:xfrm>
            <a:off x="6059210" y="4161830"/>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Do Nothing</a:t>
            </a:r>
            <a:endParaRPr lang="en-US" sz="1750" dirty="0"/>
          </a:p>
        </p:txBody>
      </p:sp>
      <p:sp>
        <p:nvSpPr>
          <p:cNvPr id="9" name="Shape 6">
            <a:extLst>
              <a:ext uri="{C183D7F6-B498-43B3-948B-1728B52AA6E4}">
                <adec:decorative xmlns:adec="http://schemas.microsoft.com/office/drawing/2017/decorative" val="1"/>
              </a:ext>
            </a:extLst>
          </p:cNvPr>
          <p:cNvSpPr/>
          <p:nvPr/>
        </p:nvSpPr>
        <p:spPr>
          <a:xfrm>
            <a:off x="801410" y="4668441"/>
            <a:ext cx="7540347" cy="650319"/>
          </a:xfrm>
          <a:prstGeom prst="rect">
            <a:avLst/>
          </a:prstGeom>
          <a:solidFill>
            <a:srgbClr val="000000">
              <a:alpha val="4000"/>
            </a:srgbClr>
          </a:solidFill>
          <a:ln/>
        </p:spPr>
        <p:txBody>
          <a:bodyPr/>
          <a:lstStyle/>
          <a:p>
            <a:endParaRPr lang="en-IN"/>
          </a:p>
        </p:txBody>
      </p:sp>
      <p:sp>
        <p:nvSpPr>
          <p:cNvPr id="10" name="Text 7"/>
          <p:cNvSpPr/>
          <p:nvPr/>
        </p:nvSpPr>
        <p:spPr>
          <a:xfrm>
            <a:off x="1029057" y="4812149"/>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High Altitude</a:t>
            </a:r>
            <a:endParaRPr lang="en-US" sz="1750" dirty="0"/>
          </a:p>
        </p:txBody>
      </p:sp>
      <p:sp>
        <p:nvSpPr>
          <p:cNvPr id="11" name="Text 8"/>
          <p:cNvSpPr/>
          <p:nvPr/>
        </p:nvSpPr>
        <p:spPr>
          <a:xfrm>
            <a:off x="3546038" y="4812149"/>
            <a:ext cx="2051923"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Avoid Pipes</a:t>
            </a:r>
            <a:endParaRPr lang="en-US" sz="1750" dirty="0"/>
          </a:p>
        </p:txBody>
      </p:sp>
      <p:sp>
        <p:nvSpPr>
          <p:cNvPr id="12" name="Text 9"/>
          <p:cNvSpPr/>
          <p:nvPr/>
        </p:nvSpPr>
        <p:spPr>
          <a:xfrm>
            <a:off x="6059210" y="4812149"/>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Descend Safely</a:t>
            </a:r>
            <a:endParaRPr lang="en-US" sz="1750" dirty="0"/>
          </a:p>
        </p:txBody>
      </p:sp>
      <p:sp>
        <p:nvSpPr>
          <p:cNvPr id="13" name="Shape 10">
            <a:extLst>
              <a:ext uri="{C183D7F6-B498-43B3-948B-1728B52AA6E4}">
                <adec:decorative xmlns:adec="http://schemas.microsoft.com/office/drawing/2017/decorative" val="1"/>
              </a:ext>
            </a:extLst>
          </p:cNvPr>
          <p:cNvSpPr/>
          <p:nvPr/>
        </p:nvSpPr>
        <p:spPr>
          <a:xfrm>
            <a:off x="801410" y="5318760"/>
            <a:ext cx="7540347" cy="650319"/>
          </a:xfrm>
          <a:prstGeom prst="rect">
            <a:avLst/>
          </a:prstGeom>
          <a:solidFill>
            <a:srgbClr val="FFFFFF">
              <a:alpha val="4000"/>
            </a:srgbClr>
          </a:solidFill>
          <a:ln/>
        </p:spPr>
        <p:txBody>
          <a:bodyPr/>
          <a:lstStyle/>
          <a:p>
            <a:endParaRPr lang="en-IN"/>
          </a:p>
        </p:txBody>
      </p:sp>
      <p:sp>
        <p:nvSpPr>
          <p:cNvPr id="14" name="Text 11"/>
          <p:cNvSpPr/>
          <p:nvPr/>
        </p:nvSpPr>
        <p:spPr>
          <a:xfrm>
            <a:off x="1029057" y="5462468"/>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Low Altitude</a:t>
            </a:r>
            <a:endParaRPr lang="en-US" sz="1750" dirty="0"/>
          </a:p>
        </p:txBody>
      </p:sp>
      <p:sp>
        <p:nvSpPr>
          <p:cNvPr id="15" name="Text 12"/>
          <p:cNvSpPr/>
          <p:nvPr/>
        </p:nvSpPr>
        <p:spPr>
          <a:xfrm>
            <a:off x="3546038" y="5462468"/>
            <a:ext cx="2051923"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Gain Altitude</a:t>
            </a:r>
            <a:endParaRPr lang="en-US" sz="1750" dirty="0"/>
          </a:p>
        </p:txBody>
      </p:sp>
      <p:sp>
        <p:nvSpPr>
          <p:cNvPr id="16" name="Text 13"/>
          <p:cNvSpPr/>
          <p:nvPr/>
        </p:nvSpPr>
        <p:spPr>
          <a:xfrm>
            <a:off x="6059210" y="5462468"/>
            <a:ext cx="2055733" cy="362903"/>
          </a:xfrm>
          <a:prstGeom prst="rect">
            <a:avLst/>
          </a:prstGeom>
          <a:noFill/>
          <a:ln/>
        </p:spPr>
        <p:txBody>
          <a:bodyPr wrap="non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Crash into Pipes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a:spLocks noGrp="1"/>
          </p:cNvSpPr>
          <p:nvPr>
            <p:ph type="title" idx="4294967295"/>
          </p:nvPr>
        </p:nvSpPr>
        <p:spPr>
          <a:xfrm>
            <a:off x="793790" y="2358509"/>
            <a:ext cx="10760154" cy="708779"/>
          </a:xfrm>
          <a:prstGeom prst="rect">
            <a:avLst/>
          </a:prstGeom>
          <a:noFill/>
          <a:ln>
            <a:noFill/>
            <a:prstDash/>
          </a:ln>
          <a:effectLst/>
        </p:spPr>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l" defTabSz="914400" rtl="0" eaLnBrk="1" fontAlgn="auto" latinLnBrk="0" hangingPunct="1">
              <a:lnSpc>
                <a:spcPts val="5550"/>
              </a:lnSpc>
              <a:spcBef>
                <a:spcPts val="0"/>
              </a:spcBef>
              <a:spcAft>
                <a:spcPts val="0"/>
              </a:spcAft>
              <a:buClrTx/>
              <a:buSzTx/>
              <a:buFontTx/>
              <a:buNone/>
              <a:tabLst/>
              <a:defRPr/>
            </a:pPr>
            <a:r>
              <a:rPr kumimoji="0" lang="en-US" sz="4450" b="0" i="0" u="none" strike="noStrike" kern="1200" cap="none" spc="0" normalizeH="0" baseline="0" noProof="0" dirty="0">
                <a:ln>
                  <a:noFill/>
                </a:ln>
                <a:solidFill>
                  <a:srgbClr val="97B8FF"/>
                </a:solidFill>
                <a:effectLst/>
                <a:uLnTx/>
                <a:uFillTx/>
                <a:latin typeface="Sora Medium" pitchFamily="34" charset="0"/>
                <a:ea typeface="Sora Medium" pitchFamily="34" charset="-122"/>
                <a:cs typeface="Sora Medium" pitchFamily="34" charset="-120"/>
              </a:rPr>
              <a:t>Policy: Deciding the Agent's Behavior</a:t>
            </a:r>
            <a:endParaRPr kumimoji="0" lang="en-US" sz="4450" b="0" i="0" u="none" strike="noStrike" kern="1200" cap="none" spc="0" normalizeH="0" baseline="0" noProof="0" dirty="0">
              <a:ln>
                <a:noFill/>
              </a:ln>
              <a:solidFill>
                <a:schemeClr val="tx1"/>
              </a:solidFill>
              <a:effectLst/>
              <a:uLnTx/>
              <a:uFillTx/>
              <a:latin typeface="+mn-lt"/>
              <a:ea typeface="+mn-ea"/>
              <a:cs typeface="+mn-cs"/>
            </a:endParaRPr>
          </a:p>
        </p:txBody>
      </p:sp>
      <p:sp>
        <p:nvSpPr>
          <p:cNvPr id="3" name="Text 1"/>
          <p:cNvSpPr/>
          <p:nvPr/>
        </p:nvSpPr>
        <p:spPr>
          <a:xfrm>
            <a:off x="793790"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Medium" pitchFamily="34" charset="0"/>
                <a:ea typeface="Sora Medium" pitchFamily="34" charset="-122"/>
                <a:cs typeface="Sora Medium" pitchFamily="34" charset="-120"/>
              </a:rPr>
              <a:t>Exploration</a:t>
            </a:r>
            <a:endParaRPr lang="en-US" sz="2200" dirty="0"/>
          </a:p>
        </p:txBody>
      </p:sp>
      <p:sp>
        <p:nvSpPr>
          <p:cNvPr id="4" name="Text 2"/>
          <p:cNvSpPr/>
          <p:nvPr/>
        </p:nvSpPr>
        <p:spPr>
          <a:xfrm>
            <a:off x="793790"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agent experiments with different actions to discover new, potentially more rewarding strategies.</a:t>
            </a:r>
            <a:endParaRPr lang="en-US" sz="1750" dirty="0"/>
          </a:p>
        </p:txBody>
      </p:sp>
      <p:sp>
        <p:nvSpPr>
          <p:cNvPr id="5" name="Text 3"/>
          <p:cNvSpPr/>
          <p:nvPr/>
        </p:nvSpPr>
        <p:spPr>
          <a:xfrm>
            <a:off x="5332928"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Medium" pitchFamily="34" charset="0"/>
                <a:ea typeface="Sora Medium" pitchFamily="34" charset="-122"/>
                <a:cs typeface="Sora Medium" pitchFamily="34" charset="-120"/>
              </a:rPr>
              <a:t>Exploitation</a:t>
            </a:r>
            <a:endParaRPr lang="en-US" sz="2200" dirty="0"/>
          </a:p>
        </p:txBody>
      </p:sp>
      <p:sp>
        <p:nvSpPr>
          <p:cNvPr id="6" name="Text 4"/>
          <p:cNvSpPr/>
          <p:nvPr/>
        </p:nvSpPr>
        <p:spPr>
          <a:xfrm>
            <a:off x="5332928"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agent leverages its accumulated knowledge to choose the actions that are most likely to lead to success.</a:t>
            </a:r>
            <a:endParaRPr lang="en-US" sz="1750" dirty="0"/>
          </a:p>
        </p:txBody>
      </p:sp>
      <p:sp>
        <p:nvSpPr>
          <p:cNvPr id="7" name="Text 5"/>
          <p:cNvSpPr/>
          <p:nvPr/>
        </p:nvSpPr>
        <p:spPr>
          <a:xfrm>
            <a:off x="9872067"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Medium" pitchFamily="34" charset="0"/>
                <a:ea typeface="Sora Medium" pitchFamily="34" charset="-122"/>
                <a:cs typeface="Sora Medium" pitchFamily="34" charset="-120"/>
              </a:rPr>
              <a:t>Policy</a:t>
            </a:r>
            <a:endParaRPr lang="en-US" sz="2200" dirty="0"/>
          </a:p>
        </p:txBody>
      </p:sp>
      <p:sp>
        <p:nvSpPr>
          <p:cNvPr id="8" name="Text 6"/>
          <p:cNvSpPr/>
          <p:nvPr/>
        </p:nvSpPr>
        <p:spPr>
          <a:xfrm>
            <a:off x="9872067"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agent's decision-making process, which balances exploration and exploitation to optimize its performance.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Flappy Bird Modern Interpretation Image"/>
          <p:cNvPicPr>
            <a:picLocks noChangeAspect="1"/>
          </p:cNvPicPr>
          <p:nvPr/>
        </p:nvPicPr>
        <p:blipFill>
          <a:blip r:embed="rId3"/>
          <a:stretch>
            <a:fillRect/>
          </a:stretch>
        </p:blipFill>
        <p:spPr>
          <a:xfrm>
            <a:off x="0" y="0"/>
            <a:ext cx="5486400" cy="8229600"/>
          </a:xfrm>
          <a:prstGeom prst="rect">
            <a:avLst/>
          </a:prstGeom>
        </p:spPr>
      </p:pic>
      <p:sp>
        <p:nvSpPr>
          <p:cNvPr id="3" name="Text 0"/>
          <p:cNvSpPr>
            <a:spLocks noGrp="1"/>
          </p:cNvSpPr>
          <p:nvPr>
            <p:ph type="title" idx="4294967295"/>
          </p:nvPr>
        </p:nvSpPr>
        <p:spPr>
          <a:xfrm>
            <a:off x="6207562" y="835343"/>
            <a:ext cx="7701677" cy="128778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l" defTabSz="914400" rtl="0" eaLnBrk="1" fontAlgn="auto" latinLnBrk="0" hangingPunct="1">
              <a:lnSpc>
                <a:spcPts val="5050"/>
              </a:lnSpc>
              <a:spcBef>
                <a:spcPts val="0"/>
              </a:spcBef>
              <a:spcAft>
                <a:spcPts val="0"/>
              </a:spcAft>
              <a:buClrTx/>
              <a:buSzTx/>
              <a:buFontTx/>
              <a:buNone/>
              <a:tabLst/>
              <a:defRPr/>
            </a:pPr>
            <a:r>
              <a:rPr kumimoji="0" lang="en-US" sz="4050" b="0" i="0" u="none" strike="noStrike" kern="1200" cap="none" spc="0" normalizeH="0" baseline="0" noProof="0" dirty="0">
                <a:ln>
                  <a:noFill/>
                </a:ln>
                <a:solidFill>
                  <a:srgbClr val="97B8FF"/>
                </a:solidFill>
                <a:effectLst/>
                <a:uLnTx/>
                <a:uFillTx/>
                <a:latin typeface="Sora Medium" pitchFamily="34" charset="0"/>
                <a:ea typeface="Sora Medium" pitchFamily="34" charset="-122"/>
                <a:cs typeface="Sora Medium" pitchFamily="34" charset="-120"/>
              </a:rPr>
              <a:t>Training the Agent: Balancing Exploration and Exploitation</a:t>
            </a:r>
            <a:endParaRPr kumimoji="0" lang="en-US" sz="405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Shape 1">
            <a:extLst>
              <a:ext uri="{C183D7F6-B498-43B3-948B-1728B52AA6E4}">
                <adec:decorative xmlns:adec="http://schemas.microsoft.com/office/drawing/2017/decorative" val="1"/>
              </a:ext>
            </a:extLst>
          </p:cNvPr>
          <p:cNvSpPr/>
          <p:nvPr/>
        </p:nvSpPr>
        <p:spPr>
          <a:xfrm>
            <a:off x="6505099" y="2432090"/>
            <a:ext cx="22860" cy="4962168"/>
          </a:xfrm>
          <a:prstGeom prst="roundRect">
            <a:avLst>
              <a:gd name="adj" fmla="val 135206"/>
            </a:avLst>
          </a:prstGeom>
          <a:solidFill>
            <a:srgbClr val="3F3F44"/>
          </a:solidFill>
          <a:ln/>
        </p:spPr>
        <p:txBody>
          <a:bodyPr/>
          <a:lstStyle/>
          <a:p>
            <a:endParaRPr lang="en-IN"/>
          </a:p>
        </p:txBody>
      </p:sp>
      <p:sp>
        <p:nvSpPr>
          <p:cNvPr id="5" name="Shape 2">
            <a:extLst>
              <a:ext uri="{C183D7F6-B498-43B3-948B-1728B52AA6E4}">
                <adec:decorative xmlns:adec="http://schemas.microsoft.com/office/drawing/2017/decorative" val="1"/>
              </a:ext>
            </a:extLst>
          </p:cNvPr>
          <p:cNvSpPr/>
          <p:nvPr/>
        </p:nvSpPr>
        <p:spPr>
          <a:xfrm>
            <a:off x="6725424" y="2884051"/>
            <a:ext cx="721162" cy="22860"/>
          </a:xfrm>
          <a:prstGeom prst="roundRect">
            <a:avLst>
              <a:gd name="adj" fmla="val 135206"/>
            </a:avLst>
          </a:prstGeom>
          <a:solidFill>
            <a:srgbClr val="3F3F44"/>
          </a:solidFill>
          <a:ln/>
        </p:spPr>
        <p:txBody>
          <a:bodyPr/>
          <a:lstStyle/>
          <a:p>
            <a:endParaRPr lang="en-IN"/>
          </a:p>
        </p:txBody>
      </p:sp>
      <p:sp>
        <p:nvSpPr>
          <p:cNvPr id="6" name="Shape 3">
            <a:extLst>
              <a:ext uri="{C183D7F6-B498-43B3-948B-1728B52AA6E4}">
                <adec:decorative xmlns:adec="http://schemas.microsoft.com/office/drawing/2017/decorative" val="1"/>
              </a:ext>
            </a:extLst>
          </p:cNvPr>
          <p:cNvSpPr/>
          <p:nvPr/>
        </p:nvSpPr>
        <p:spPr>
          <a:xfrm>
            <a:off x="6284774" y="2663785"/>
            <a:ext cx="463510" cy="463510"/>
          </a:xfrm>
          <a:prstGeom prst="roundRect">
            <a:avLst>
              <a:gd name="adj" fmla="val 6668"/>
            </a:avLst>
          </a:prstGeom>
          <a:solidFill>
            <a:srgbClr val="26262B"/>
          </a:solidFill>
          <a:ln/>
        </p:spPr>
        <p:txBody>
          <a:bodyPr/>
          <a:lstStyle/>
          <a:p>
            <a:endParaRPr lang="en-IN"/>
          </a:p>
        </p:txBody>
      </p:sp>
      <p:sp>
        <p:nvSpPr>
          <p:cNvPr id="7" name="Text 4"/>
          <p:cNvSpPr/>
          <p:nvPr/>
        </p:nvSpPr>
        <p:spPr>
          <a:xfrm>
            <a:off x="6451104" y="2740938"/>
            <a:ext cx="130731" cy="309086"/>
          </a:xfrm>
          <a:prstGeom prst="rect">
            <a:avLst/>
          </a:prstGeom>
          <a:noFill/>
          <a:ln/>
        </p:spPr>
        <p:txBody>
          <a:bodyPr wrap="none" lIns="0" tIns="0" rIns="0" bIns="0" rtlCol="0" anchor="t"/>
          <a:lstStyle/>
          <a:p>
            <a:pPr marL="0" indent="0" algn="ctr">
              <a:lnSpc>
                <a:spcPts val="2400"/>
              </a:lnSpc>
              <a:buNone/>
            </a:pPr>
            <a:r>
              <a:rPr lang="en-US" sz="2400" dirty="0">
                <a:solidFill>
                  <a:srgbClr val="E0D6DE"/>
                </a:solidFill>
                <a:latin typeface="Sora Medium" pitchFamily="34" charset="0"/>
                <a:ea typeface="Sora Medium" pitchFamily="34" charset="-122"/>
                <a:cs typeface="Sora Medium" pitchFamily="34" charset="-120"/>
              </a:rPr>
              <a:t>1</a:t>
            </a:r>
            <a:endParaRPr lang="en-US" sz="2400" dirty="0"/>
          </a:p>
        </p:txBody>
      </p:sp>
      <p:sp>
        <p:nvSpPr>
          <p:cNvPr id="8" name="Text 5"/>
          <p:cNvSpPr/>
          <p:nvPr/>
        </p:nvSpPr>
        <p:spPr>
          <a:xfrm>
            <a:off x="7649766" y="2638068"/>
            <a:ext cx="2575560" cy="321826"/>
          </a:xfrm>
          <a:prstGeom prst="rect">
            <a:avLst/>
          </a:prstGeom>
          <a:noFill/>
          <a:ln/>
        </p:spPr>
        <p:txBody>
          <a:bodyPr wrap="none" lIns="0" tIns="0" rIns="0" bIns="0" rtlCol="0" anchor="t"/>
          <a:lstStyle/>
          <a:p>
            <a:pPr marL="0" indent="0" algn="l">
              <a:lnSpc>
                <a:spcPts val="2500"/>
              </a:lnSpc>
              <a:buNone/>
            </a:pPr>
            <a:r>
              <a:rPr lang="en-US" sz="2000" dirty="0">
                <a:solidFill>
                  <a:srgbClr val="E0D6DE"/>
                </a:solidFill>
                <a:latin typeface="Sora Medium" pitchFamily="34" charset="0"/>
                <a:ea typeface="Sora Medium" pitchFamily="34" charset="-122"/>
                <a:cs typeface="Sora Medium" pitchFamily="34" charset="-120"/>
              </a:rPr>
              <a:t>Initial Exploration</a:t>
            </a:r>
            <a:endParaRPr lang="en-US" sz="2000" dirty="0"/>
          </a:p>
        </p:txBody>
      </p:sp>
      <p:sp>
        <p:nvSpPr>
          <p:cNvPr id="9" name="Text 6"/>
          <p:cNvSpPr/>
          <p:nvPr/>
        </p:nvSpPr>
        <p:spPr>
          <a:xfrm>
            <a:off x="7649766" y="3083481"/>
            <a:ext cx="6259473" cy="659368"/>
          </a:xfrm>
          <a:prstGeom prst="rect">
            <a:avLst/>
          </a:prstGeom>
          <a:noFill/>
          <a:ln/>
        </p:spPr>
        <p:txBody>
          <a:bodyPr wrap="square" lIns="0" tIns="0" rIns="0" bIns="0" rtlCol="0" anchor="t"/>
          <a:lstStyle/>
          <a:p>
            <a:pPr marL="0" indent="0" algn="l">
              <a:lnSpc>
                <a:spcPts val="2550"/>
              </a:lnSpc>
              <a:buNone/>
            </a:pPr>
            <a:r>
              <a:rPr lang="en-US" sz="1600" dirty="0">
                <a:solidFill>
                  <a:srgbClr val="E0D6DE"/>
                </a:solidFill>
                <a:latin typeface="Noto Sans TC" pitchFamily="34" charset="0"/>
                <a:ea typeface="Noto Sans TC" pitchFamily="34" charset="-122"/>
                <a:cs typeface="Noto Sans TC" pitchFamily="34" charset="-120"/>
              </a:rPr>
              <a:t>The agent starts by randomly trying various actions to gather information about the game's dynamics.</a:t>
            </a:r>
            <a:endParaRPr lang="en-US" sz="1600" dirty="0"/>
          </a:p>
        </p:txBody>
      </p:sp>
      <p:sp>
        <p:nvSpPr>
          <p:cNvPr id="10" name="Shape 7">
            <a:extLst>
              <a:ext uri="{C183D7F6-B498-43B3-948B-1728B52AA6E4}">
                <adec:decorative xmlns:adec="http://schemas.microsoft.com/office/drawing/2017/decorative" val="1"/>
              </a:ext>
            </a:extLst>
          </p:cNvPr>
          <p:cNvSpPr/>
          <p:nvPr/>
        </p:nvSpPr>
        <p:spPr>
          <a:xfrm>
            <a:off x="6725424" y="4606766"/>
            <a:ext cx="721162" cy="22860"/>
          </a:xfrm>
          <a:prstGeom prst="roundRect">
            <a:avLst>
              <a:gd name="adj" fmla="val 135206"/>
            </a:avLst>
          </a:prstGeom>
          <a:solidFill>
            <a:srgbClr val="3F3F44"/>
          </a:solidFill>
          <a:ln/>
        </p:spPr>
        <p:txBody>
          <a:bodyPr/>
          <a:lstStyle/>
          <a:p>
            <a:endParaRPr lang="en-IN"/>
          </a:p>
        </p:txBody>
      </p:sp>
      <p:sp>
        <p:nvSpPr>
          <p:cNvPr id="11" name="Shape 8">
            <a:extLst>
              <a:ext uri="{C183D7F6-B498-43B3-948B-1728B52AA6E4}">
                <adec:decorative xmlns:adec="http://schemas.microsoft.com/office/drawing/2017/decorative" val="1"/>
              </a:ext>
            </a:extLst>
          </p:cNvPr>
          <p:cNvSpPr/>
          <p:nvPr/>
        </p:nvSpPr>
        <p:spPr>
          <a:xfrm>
            <a:off x="6284774" y="4386501"/>
            <a:ext cx="463510" cy="463510"/>
          </a:xfrm>
          <a:prstGeom prst="roundRect">
            <a:avLst>
              <a:gd name="adj" fmla="val 6668"/>
            </a:avLst>
          </a:prstGeom>
          <a:solidFill>
            <a:srgbClr val="26262B"/>
          </a:solidFill>
          <a:ln/>
        </p:spPr>
        <p:txBody>
          <a:bodyPr/>
          <a:lstStyle/>
          <a:p>
            <a:endParaRPr lang="en-IN"/>
          </a:p>
        </p:txBody>
      </p:sp>
      <p:sp>
        <p:nvSpPr>
          <p:cNvPr id="12" name="Text 9"/>
          <p:cNvSpPr/>
          <p:nvPr/>
        </p:nvSpPr>
        <p:spPr>
          <a:xfrm>
            <a:off x="6420267" y="4463653"/>
            <a:ext cx="192524" cy="309086"/>
          </a:xfrm>
          <a:prstGeom prst="rect">
            <a:avLst/>
          </a:prstGeom>
          <a:noFill/>
          <a:ln/>
        </p:spPr>
        <p:txBody>
          <a:bodyPr wrap="none" lIns="0" tIns="0" rIns="0" bIns="0" rtlCol="0" anchor="t"/>
          <a:lstStyle/>
          <a:p>
            <a:pPr marL="0" indent="0" algn="ctr">
              <a:lnSpc>
                <a:spcPts val="2400"/>
              </a:lnSpc>
              <a:buNone/>
            </a:pPr>
            <a:r>
              <a:rPr lang="en-US" sz="2400" dirty="0">
                <a:solidFill>
                  <a:srgbClr val="E0D6DE"/>
                </a:solidFill>
                <a:latin typeface="Sora Medium" pitchFamily="34" charset="0"/>
                <a:ea typeface="Sora Medium" pitchFamily="34" charset="-122"/>
                <a:cs typeface="Sora Medium" pitchFamily="34" charset="-120"/>
              </a:rPr>
              <a:t>2</a:t>
            </a:r>
            <a:endParaRPr lang="en-US" sz="2400" dirty="0"/>
          </a:p>
        </p:txBody>
      </p:sp>
      <p:sp>
        <p:nvSpPr>
          <p:cNvPr id="13" name="Text 10"/>
          <p:cNvSpPr/>
          <p:nvPr/>
        </p:nvSpPr>
        <p:spPr>
          <a:xfrm>
            <a:off x="7649766" y="4360783"/>
            <a:ext cx="2700218" cy="321826"/>
          </a:xfrm>
          <a:prstGeom prst="rect">
            <a:avLst/>
          </a:prstGeom>
          <a:noFill/>
          <a:ln/>
        </p:spPr>
        <p:txBody>
          <a:bodyPr wrap="none" lIns="0" tIns="0" rIns="0" bIns="0" rtlCol="0" anchor="t"/>
          <a:lstStyle/>
          <a:p>
            <a:pPr marL="0" indent="0" algn="l">
              <a:lnSpc>
                <a:spcPts val="2500"/>
              </a:lnSpc>
              <a:buNone/>
            </a:pPr>
            <a:r>
              <a:rPr lang="en-US" sz="2000" dirty="0">
                <a:solidFill>
                  <a:srgbClr val="E0D6DE"/>
                </a:solidFill>
                <a:latin typeface="Sora Medium" pitchFamily="34" charset="0"/>
                <a:ea typeface="Sora Medium" pitchFamily="34" charset="-122"/>
                <a:cs typeface="Sora Medium" pitchFamily="34" charset="-120"/>
              </a:rPr>
              <a:t>Gradual Exploitation</a:t>
            </a:r>
            <a:endParaRPr lang="en-US" sz="2000" dirty="0"/>
          </a:p>
        </p:txBody>
      </p:sp>
      <p:sp>
        <p:nvSpPr>
          <p:cNvPr id="14" name="Text 11"/>
          <p:cNvSpPr/>
          <p:nvPr/>
        </p:nvSpPr>
        <p:spPr>
          <a:xfrm>
            <a:off x="7649766" y="4806196"/>
            <a:ext cx="6259473" cy="659368"/>
          </a:xfrm>
          <a:prstGeom prst="rect">
            <a:avLst/>
          </a:prstGeom>
          <a:noFill/>
          <a:ln/>
        </p:spPr>
        <p:txBody>
          <a:bodyPr wrap="square" lIns="0" tIns="0" rIns="0" bIns="0" rtlCol="0" anchor="t"/>
          <a:lstStyle/>
          <a:p>
            <a:pPr marL="0" indent="0" algn="l">
              <a:lnSpc>
                <a:spcPts val="2550"/>
              </a:lnSpc>
              <a:buNone/>
            </a:pPr>
            <a:r>
              <a:rPr lang="en-US" sz="1600" dirty="0">
                <a:solidFill>
                  <a:srgbClr val="E0D6DE"/>
                </a:solidFill>
                <a:latin typeface="Noto Sans TC" pitchFamily="34" charset="0"/>
                <a:ea typeface="Noto Sans TC" pitchFamily="34" charset="-122"/>
                <a:cs typeface="Noto Sans TC" pitchFamily="34" charset="-120"/>
              </a:rPr>
              <a:t>As the agent gains experience, it begins to favor actions that have proven more successful in the past.</a:t>
            </a:r>
            <a:endParaRPr lang="en-US" sz="1600" dirty="0"/>
          </a:p>
        </p:txBody>
      </p:sp>
      <p:sp>
        <p:nvSpPr>
          <p:cNvPr id="15" name="Shape 12">
            <a:extLst>
              <a:ext uri="{C183D7F6-B498-43B3-948B-1728B52AA6E4}">
                <adec:decorative xmlns:adec="http://schemas.microsoft.com/office/drawing/2017/decorative" val="1"/>
              </a:ext>
            </a:extLst>
          </p:cNvPr>
          <p:cNvSpPr/>
          <p:nvPr/>
        </p:nvSpPr>
        <p:spPr>
          <a:xfrm>
            <a:off x="6725424" y="6329482"/>
            <a:ext cx="721162" cy="22860"/>
          </a:xfrm>
          <a:prstGeom prst="roundRect">
            <a:avLst>
              <a:gd name="adj" fmla="val 135206"/>
            </a:avLst>
          </a:prstGeom>
          <a:solidFill>
            <a:srgbClr val="3F3F44"/>
          </a:solidFill>
          <a:ln/>
        </p:spPr>
        <p:txBody>
          <a:bodyPr/>
          <a:lstStyle/>
          <a:p>
            <a:endParaRPr lang="en-IN"/>
          </a:p>
        </p:txBody>
      </p:sp>
      <p:sp>
        <p:nvSpPr>
          <p:cNvPr id="16" name="Shape 13">
            <a:extLst>
              <a:ext uri="{C183D7F6-B498-43B3-948B-1728B52AA6E4}">
                <adec:decorative xmlns:adec="http://schemas.microsoft.com/office/drawing/2017/decorative" val="1"/>
              </a:ext>
            </a:extLst>
          </p:cNvPr>
          <p:cNvSpPr/>
          <p:nvPr/>
        </p:nvSpPr>
        <p:spPr>
          <a:xfrm>
            <a:off x="6284774" y="6109216"/>
            <a:ext cx="463510" cy="463510"/>
          </a:xfrm>
          <a:prstGeom prst="roundRect">
            <a:avLst>
              <a:gd name="adj" fmla="val 6668"/>
            </a:avLst>
          </a:prstGeom>
          <a:solidFill>
            <a:srgbClr val="26262B"/>
          </a:solidFill>
          <a:ln/>
        </p:spPr>
        <p:txBody>
          <a:bodyPr/>
          <a:lstStyle/>
          <a:p>
            <a:endParaRPr lang="en-IN"/>
          </a:p>
        </p:txBody>
      </p:sp>
      <p:sp>
        <p:nvSpPr>
          <p:cNvPr id="17" name="Text 14"/>
          <p:cNvSpPr/>
          <p:nvPr/>
        </p:nvSpPr>
        <p:spPr>
          <a:xfrm>
            <a:off x="6420743" y="6186368"/>
            <a:ext cx="191572" cy="309086"/>
          </a:xfrm>
          <a:prstGeom prst="rect">
            <a:avLst/>
          </a:prstGeom>
          <a:noFill/>
          <a:ln/>
        </p:spPr>
        <p:txBody>
          <a:bodyPr wrap="none" lIns="0" tIns="0" rIns="0" bIns="0" rtlCol="0" anchor="t"/>
          <a:lstStyle/>
          <a:p>
            <a:pPr marL="0" indent="0" algn="ctr">
              <a:lnSpc>
                <a:spcPts val="2400"/>
              </a:lnSpc>
              <a:buNone/>
            </a:pPr>
            <a:r>
              <a:rPr lang="en-US" sz="2400" dirty="0">
                <a:solidFill>
                  <a:srgbClr val="E0D6DE"/>
                </a:solidFill>
                <a:latin typeface="Sora Medium" pitchFamily="34" charset="0"/>
                <a:ea typeface="Sora Medium" pitchFamily="34" charset="-122"/>
                <a:cs typeface="Sora Medium" pitchFamily="34" charset="-120"/>
              </a:rPr>
              <a:t>3</a:t>
            </a:r>
            <a:endParaRPr lang="en-US" sz="2400" dirty="0"/>
          </a:p>
        </p:txBody>
      </p:sp>
      <p:sp>
        <p:nvSpPr>
          <p:cNvPr id="18" name="Text 15"/>
          <p:cNvSpPr/>
          <p:nvPr/>
        </p:nvSpPr>
        <p:spPr>
          <a:xfrm>
            <a:off x="7649766" y="6083498"/>
            <a:ext cx="2575560" cy="321826"/>
          </a:xfrm>
          <a:prstGeom prst="rect">
            <a:avLst/>
          </a:prstGeom>
          <a:noFill/>
          <a:ln/>
        </p:spPr>
        <p:txBody>
          <a:bodyPr wrap="none" lIns="0" tIns="0" rIns="0" bIns="0" rtlCol="0" anchor="t"/>
          <a:lstStyle/>
          <a:p>
            <a:pPr marL="0" indent="0" algn="l">
              <a:lnSpc>
                <a:spcPts val="2500"/>
              </a:lnSpc>
              <a:buNone/>
            </a:pPr>
            <a:r>
              <a:rPr lang="en-US" sz="2000" dirty="0">
                <a:solidFill>
                  <a:srgbClr val="E0D6DE"/>
                </a:solidFill>
                <a:latin typeface="Sora Medium" pitchFamily="34" charset="0"/>
                <a:ea typeface="Sora Medium" pitchFamily="34" charset="-122"/>
                <a:cs typeface="Sora Medium" pitchFamily="34" charset="-120"/>
              </a:rPr>
              <a:t>Balanced Approach</a:t>
            </a:r>
            <a:endParaRPr lang="en-US" sz="2000" dirty="0"/>
          </a:p>
        </p:txBody>
      </p:sp>
      <p:sp>
        <p:nvSpPr>
          <p:cNvPr id="19" name="Text 16"/>
          <p:cNvSpPr/>
          <p:nvPr/>
        </p:nvSpPr>
        <p:spPr>
          <a:xfrm>
            <a:off x="7649766" y="6528911"/>
            <a:ext cx="6259473" cy="659368"/>
          </a:xfrm>
          <a:prstGeom prst="rect">
            <a:avLst/>
          </a:prstGeom>
          <a:noFill/>
          <a:ln/>
        </p:spPr>
        <p:txBody>
          <a:bodyPr wrap="square" lIns="0" tIns="0" rIns="0" bIns="0" rtlCol="0" anchor="t"/>
          <a:lstStyle/>
          <a:p>
            <a:pPr marL="0" indent="0" algn="l">
              <a:lnSpc>
                <a:spcPts val="2550"/>
              </a:lnSpc>
              <a:buNone/>
            </a:pPr>
            <a:r>
              <a:rPr lang="en-US" sz="1600" dirty="0">
                <a:solidFill>
                  <a:srgbClr val="E0D6DE"/>
                </a:solidFill>
                <a:latin typeface="Noto Sans TC" pitchFamily="34" charset="0"/>
                <a:ea typeface="Noto Sans TC" pitchFamily="34" charset="-122"/>
                <a:cs typeface="Noto Sans TC" pitchFamily="34" charset="-120"/>
              </a:rPr>
              <a:t>The agent continuously adjusts its exploration-exploitation balance to optimize its long-term performance.</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364</TotalTime>
  <Words>614</Words>
  <Application>Microsoft Office PowerPoint</Application>
  <PresentationFormat>Custom</PresentationFormat>
  <Paragraphs>84</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Noto Sans TC Bold</vt:lpstr>
      <vt:lpstr>Sora Medium</vt:lpstr>
      <vt:lpstr>Noto Sans TC</vt:lpstr>
      <vt:lpstr>Arial</vt:lpstr>
      <vt:lpstr>Noto Sans TC Medium</vt:lpstr>
      <vt:lpstr>Office Theme</vt:lpstr>
      <vt:lpstr>Reinforcement Learning Meets Flappy Bird: A Colorful Exploration</vt:lpstr>
      <vt:lpstr>The Agent: Navigating the Flappy Bird Universe</vt:lpstr>
      <vt:lpstr>State Space: Defining the Game's Observations</vt:lpstr>
      <vt:lpstr>Actions: Flapping and Surviving</vt:lpstr>
      <vt:lpstr>Rewards and Penalties: Scoring Points and Avoiding Obstacles</vt:lpstr>
      <vt:lpstr>Value Function: Measuring the Long-term Rewards</vt:lpstr>
      <vt:lpstr>Q-Values: Estimating the Utility of Actions</vt:lpstr>
      <vt:lpstr>Policy: Deciding the Agent's Behavior</vt:lpstr>
      <vt:lpstr>Training the Agent: Balancing Exploration and Exploitation</vt:lpstr>
      <vt:lpstr>Conclusion: The Power of RL in Game AI</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Shreyas Kashyap</cp:lastModifiedBy>
  <cp:revision>1</cp:revision>
  <dcterms:created xsi:type="dcterms:W3CDTF">2024-10-09T06:52:50Z</dcterms:created>
  <dcterms:modified xsi:type="dcterms:W3CDTF">2024-10-09T13:28:54Z</dcterms:modified>
</cp:coreProperties>
</file>